
<file path=[Content_Types].xml><?xml version="1.0" encoding="utf-8"?>
<Types xmlns="http://schemas.openxmlformats.org/package/2006/content-types"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348082" y="0"/>
            <a:ext cx="6796405" cy="3889375"/>
          </a:xfrm>
          <a:custGeom>
            <a:avLst/>
            <a:gdLst/>
            <a:ahLst/>
            <a:cxnLst/>
            <a:rect l="l" t="t" r="r" b="b"/>
            <a:pathLst>
              <a:path w="6796405" h="3889375">
                <a:moveTo>
                  <a:pt x="6795917" y="0"/>
                </a:moveTo>
                <a:lnTo>
                  <a:pt x="0" y="0"/>
                </a:lnTo>
                <a:lnTo>
                  <a:pt x="6795917" y="3889248"/>
                </a:lnTo>
                <a:lnTo>
                  <a:pt x="6795917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954011" y="3889247"/>
            <a:ext cx="2190115" cy="1254760"/>
          </a:xfrm>
          <a:custGeom>
            <a:avLst/>
            <a:gdLst/>
            <a:ahLst/>
            <a:cxnLst/>
            <a:rect l="l" t="t" r="r" b="b"/>
            <a:pathLst>
              <a:path w="2190115" h="1254760">
                <a:moveTo>
                  <a:pt x="2189988" y="0"/>
                </a:moveTo>
                <a:lnTo>
                  <a:pt x="0" y="1254252"/>
                </a:lnTo>
                <a:lnTo>
                  <a:pt x="2189988" y="1254252"/>
                </a:lnTo>
                <a:lnTo>
                  <a:pt x="2189988" y="0"/>
                </a:lnTo>
                <a:close/>
              </a:path>
            </a:pathLst>
          </a:custGeom>
          <a:solidFill>
            <a:srgbClr val="FFC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886711" y="4154423"/>
            <a:ext cx="1727200" cy="989330"/>
          </a:xfrm>
          <a:custGeom>
            <a:avLst/>
            <a:gdLst/>
            <a:ahLst/>
            <a:cxnLst/>
            <a:rect l="l" t="t" r="r" b="b"/>
            <a:pathLst>
              <a:path w="1727200" h="989329">
                <a:moveTo>
                  <a:pt x="0" y="0"/>
                </a:moveTo>
                <a:lnTo>
                  <a:pt x="0" y="989075"/>
                </a:lnTo>
                <a:lnTo>
                  <a:pt x="1726691" y="989075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907280" cy="5143500"/>
          </a:xfrm>
          <a:custGeom>
            <a:avLst/>
            <a:gdLst/>
            <a:ahLst/>
            <a:cxnLst/>
            <a:rect l="l" t="t" r="r" b="b"/>
            <a:pathLst>
              <a:path w="4907280" h="5143500">
                <a:moveTo>
                  <a:pt x="4907279" y="0"/>
                </a:moveTo>
                <a:lnTo>
                  <a:pt x="0" y="0"/>
                </a:lnTo>
                <a:lnTo>
                  <a:pt x="0" y="5143498"/>
                </a:lnTo>
                <a:lnTo>
                  <a:pt x="1963435" y="5143497"/>
                </a:lnTo>
                <a:lnTo>
                  <a:pt x="4907279" y="0"/>
                </a:lnTo>
                <a:close/>
              </a:path>
            </a:pathLst>
          </a:custGeom>
          <a:solidFill>
            <a:srgbClr val="FFC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1264" y="2121420"/>
            <a:ext cx="1696212" cy="8488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886711" y="4154423"/>
            <a:ext cx="1727200" cy="989330"/>
          </a:xfrm>
          <a:custGeom>
            <a:avLst/>
            <a:gdLst/>
            <a:ahLst/>
            <a:cxnLst/>
            <a:rect l="l" t="t" r="r" b="b"/>
            <a:pathLst>
              <a:path w="1727200" h="989329">
                <a:moveTo>
                  <a:pt x="0" y="0"/>
                </a:moveTo>
                <a:lnTo>
                  <a:pt x="0" y="989075"/>
                </a:lnTo>
                <a:lnTo>
                  <a:pt x="1726691" y="989075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907280" cy="5143500"/>
          </a:xfrm>
          <a:custGeom>
            <a:avLst/>
            <a:gdLst/>
            <a:ahLst/>
            <a:cxnLst/>
            <a:rect l="l" t="t" r="r" b="b"/>
            <a:pathLst>
              <a:path w="4907280" h="5143500">
                <a:moveTo>
                  <a:pt x="4907279" y="0"/>
                </a:moveTo>
                <a:lnTo>
                  <a:pt x="0" y="0"/>
                </a:lnTo>
                <a:lnTo>
                  <a:pt x="0" y="5143498"/>
                </a:lnTo>
                <a:lnTo>
                  <a:pt x="1963435" y="5143497"/>
                </a:lnTo>
                <a:lnTo>
                  <a:pt x="4907279" y="0"/>
                </a:lnTo>
                <a:close/>
              </a:path>
            </a:pathLst>
          </a:custGeom>
          <a:solidFill>
            <a:srgbClr val="FFC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11930" y="419481"/>
            <a:ext cx="2120138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8845" y="1073866"/>
            <a:ext cx="7906308" cy="2907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5.jp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3676015"/>
            <a:chOff x="0" y="0"/>
            <a:chExt cx="9144000" cy="36760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6421120" cy="3676015"/>
            </a:xfrm>
            <a:custGeom>
              <a:avLst/>
              <a:gdLst/>
              <a:ahLst/>
              <a:cxnLst/>
              <a:rect l="l" t="t" r="r" b="b"/>
              <a:pathLst>
                <a:path w="6421120" h="3676015">
                  <a:moveTo>
                    <a:pt x="6420612" y="0"/>
                  </a:moveTo>
                  <a:lnTo>
                    <a:pt x="0" y="0"/>
                  </a:lnTo>
                  <a:lnTo>
                    <a:pt x="0" y="3675888"/>
                  </a:lnTo>
                  <a:lnTo>
                    <a:pt x="6420612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20611" y="0"/>
              <a:ext cx="2723515" cy="1558925"/>
            </a:xfrm>
            <a:custGeom>
              <a:avLst/>
              <a:gdLst/>
              <a:ahLst/>
              <a:cxnLst/>
              <a:rect l="l" t="t" r="r" b="b"/>
              <a:pathLst>
                <a:path w="2723515" h="1558925">
                  <a:moveTo>
                    <a:pt x="2723388" y="0"/>
                  </a:moveTo>
                  <a:lnTo>
                    <a:pt x="0" y="0"/>
                  </a:lnTo>
                  <a:lnTo>
                    <a:pt x="2723388" y="1558391"/>
                  </a:lnTo>
                  <a:lnTo>
                    <a:pt x="2723388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763" y="188976"/>
              <a:ext cx="3747516" cy="251002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8411" y="286003"/>
            <a:ext cx="2532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Capstone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8411" y="1017778"/>
            <a:ext cx="3307079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7752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SOCIAL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MEDIA</a:t>
            </a:r>
            <a:r>
              <a:rPr sz="2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ANALYTICS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939"/>
              </a:spcBef>
            </a:pPr>
            <a:r>
              <a:rPr sz="1600" spc="-10" dirty="0">
                <a:latin typeface="Arial MT"/>
                <a:cs typeface="Arial MT"/>
              </a:rPr>
              <a:t>FOR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MOBILE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MANUFACTURING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BASED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FIRM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5115" y="4061561"/>
            <a:ext cx="46278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1645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Presented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By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–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lang="en-US" sz="1100" b="1" spc="105" dirty="0" err="1">
                <a:latin typeface="Cambria"/>
                <a:cs typeface="Arial"/>
              </a:rPr>
              <a:t>Amaljith</a:t>
            </a:r>
            <a:r>
              <a:rPr lang="en-US" sz="1100" b="1" spc="105" dirty="0">
                <a:latin typeface="Cambria"/>
                <a:cs typeface="Arial"/>
              </a:rPr>
              <a:t> AP</a:t>
            </a:r>
          </a:p>
          <a:p>
            <a:pPr marL="1731645">
              <a:lnSpc>
                <a:spcPct val="100000"/>
              </a:lnSpc>
            </a:pPr>
            <a:r>
              <a:rPr lang="en-US" sz="1100" b="1" spc="105" dirty="0">
                <a:latin typeface="Cambria"/>
                <a:cs typeface="Arial"/>
              </a:rPr>
              <a:t>                              Joel L. Johnson</a:t>
            </a:r>
          </a:p>
          <a:p>
            <a:pPr marL="1731645">
              <a:lnSpc>
                <a:spcPct val="100000"/>
              </a:lnSpc>
            </a:pPr>
            <a:r>
              <a:rPr lang="en-US" sz="1100" b="1" spc="105" dirty="0">
                <a:latin typeface="Cambria"/>
                <a:cs typeface="Arial"/>
              </a:rPr>
              <a:t>                              </a:t>
            </a:r>
            <a:r>
              <a:rPr lang="en-US" sz="1100" b="1" spc="105" dirty="0" err="1">
                <a:latin typeface="Cambria"/>
                <a:cs typeface="Arial"/>
              </a:rPr>
              <a:t>Aishwarya</a:t>
            </a:r>
            <a:r>
              <a:rPr lang="en-US" sz="1100" b="1" spc="105" dirty="0">
                <a:latin typeface="Cambria"/>
                <a:cs typeface="Arial"/>
              </a:rPr>
              <a:t> </a:t>
            </a:r>
            <a:r>
              <a:rPr lang="en-US" sz="1100" b="1" spc="105" dirty="0" err="1">
                <a:latin typeface="Cambria"/>
                <a:cs typeface="Arial"/>
              </a:rPr>
              <a:t>Khatri</a:t>
            </a:r>
            <a:endParaRPr sz="1100" dirty="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538471" y="736091"/>
            <a:ext cx="3881754" cy="3866515"/>
            <a:chOff x="4538471" y="736091"/>
            <a:chExt cx="3881754" cy="386651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8471" y="736091"/>
              <a:ext cx="3881628" cy="386636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384291" y="1178051"/>
              <a:ext cx="1950720" cy="2586355"/>
            </a:xfrm>
            <a:custGeom>
              <a:avLst/>
              <a:gdLst/>
              <a:ahLst/>
              <a:cxnLst/>
              <a:rect l="l" t="t" r="r" b="b"/>
              <a:pathLst>
                <a:path w="1950720" h="2586354">
                  <a:moveTo>
                    <a:pt x="1950719" y="0"/>
                  </a:moveTo>
                  <a:lnTo>
                    <a:pt x="0" y="1124712"/>
                  </a:lnTo>
                  <a:lnTo>
                    <a:pt x="0" y="2561082"/>
                  </a:lnTo>
                  <a:lnTo>
                    <a:pt x="2049" y="2571333"/>
                  </a:lnTo>
                  <a:lnTo>
                    <a:pt x="7540" y="2579274"/>
                  </a:lnTo>
                  <a:lnTo>
                    <a:pt x="15484" y="2584406"/>
                  </a:lnTo>
                  <a:lnTo>
                    <a:pt x="24892" y="2586228"/>
                  </a:lnTo>
                  <a:lnTo>
                    <a:pt x="28956" y="2586228"/>
                  </a:lnTo>
                  <a:lnTo>
                    <a:pt x="1914525" y="1501394"/>
                  </a:lnTo>
                  <a:lnTo>
                    <a:pt x="1947493" y="1457031"/>
                  </a:lnTo>
                  <a:lnTo>
                    <a:pt x="1950719" y="1438402"/>
                  </a:lnTo>
                  <a:lnTo>
                    <a:pt x="1950719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84291" y="1179575"/>
              <a:ext cx="1950720" cy="2585085"/>
            </a:xfrm>
            <a:custGeom>
              <a:avLst/>
              <a:gdLst/>
              <a:ahLst/>
              <a:cxnLst/>
              <a:rect l="l" t="t" r="r" b="b"/>
              <a:pathLst>
                <a:path w="1950720" h="2585085">
                  <a:moveTo>
                    <a:pt x="1950719" y="0"/>
                  </a:moveTo>
                  <a:lnTo>
                    <a:pt x="0" y="1123569"/>
                  </a:lnTo>
                  <a:lnTo>
                    <a:pt x="0" y="2559177"/>
                  </a:lnTo>
                  <a:lnTo>
                    <a:pt x="1904" y="2569112"/>
                  </a:lnTo>
                  <a:lnTo>
                    <a:pt x="7143" y="2577226"/>
                  </a:lnTo>
                  <a:lnTo>
                    <a:pt x="15001" y="2582697"/>
                  </a:lnTo>
                  <a:lnTo>
                    <a:pt x="24765" y="2584704"/>
                  </a:lnTo>
                  <a:lnTo>
                    <a:pt x="29463" y="2584704"/>
                  </a:lnTo>
                  <a:lnTo>
                    <a:pt x="33528" y="2583307"/>
                  </a:lnTo>
                  <a:lnTo>
                    <a:pt x="37592" y="2581402"/>
                  </a:lnTo>
                  <a:lnTo>
                    <a:pt x="46831" y="2575941"/>
                  </a:lnTo>
                  <a:lnTo>
                    <a:pt x="20193" y="2575941"/>
                  </a:lnTo>
                  <a:lnTo>
                    <a:pt x="16129" y="2574671"/>
                  </a:lnTo>
                  <a:lnTo>
                    <a:pt x="12700" y="2571369"/>
                  </a:lnTo>
                  <a:lnTo>
                    <a:pt x="9398" y="2568575"/>
                  </a:lnTo>
                  <a:lnTo>
                    <a:pt x="8000" y="2563876"/>
                  </a:lnTo>
                  <a:lnTo>
                    <a:pt x="8000" y="1128268"/>
                  </a:lnTo>
                  <a:lnTo>
                    <a:pt x="1942591" y="14097"/>
                  </a:lnTo>
                  <a:lnTo>
                    <a:pt x="1950719" y="14097"/>
                  </a:lnTo>
                  <a:lnTo>
                    <a:pt x="1950719" y="0"/>
                  </a:lnTo>
                  <a:close/>
                </a:path>
                <a:path w="1950720" h="2585085">
                  <a:moveTo>
                    <a:pt x="1950719" y="14097"/>
                  </a:moveTo>
                  <a:lnTo>
                    <a:pt x="1942591" y="14097"/>
                  </a:lnTo>
                  <a:lnTo>
                    <a:pt x="1942591" y="1437132"/>
                  </a:lnTo>
                  <a:lnTo>
                    <a:pt x="1939678" y="1453340"/>
                  </a:lnTo>
                  <a:lnTo>
                    <a:pt x="1910461" y="1492631"/>
                  </a:lnTo>
                  <a:lnTo>
                    <a:pt x="32893" y="2574036"/>
                  </a:lnTo>
                  <a:lnTo>
                    <a:pt x="27559" y="2575941"/>
                  </a:lnTo>
                  <a:lnTo>
                    <a:pt x="46831" y="2575941"/>
                  </a:lnTo>
                  <a:lnTo>
                    <a:pt x="71755" y="2561209"/>
                  </a:lnTo>
                  <a:lnTo>
                    <a:pt x="1914525" y="1499997"/>
                  </a:lnTo>
                  <a:lnTo>
                    <a:pt x="1929038" y="1487852"/>
                  </a:lnTo>
                  <a:lnTo>
                    <a:pt x="1940147" y="1472850"/>
                  </a:lnTo>
                  <a:lnTo>
                    <a:pt x="1947493" y="1455705"/>
                  </a:lnTo>
                  <a:lnTo>
                    <a:pt x="1950719" y="1437132"/>
                  </a:lnTo>
                  <a:lnTo>
                    <a:pt x="1950719" y="14097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7047" y="1152143"/>
              <a:ext cx="1998345" cy="1150620"/>
            </a:xfrm>
            <a:custGeom>
              <a:avLst/>
              <a:gdLst/>
              <a:ahLst/>
              <a:cxnLst/>
              <a:rect l="l" t="t" r="r" b="b"/>
              <a:pathLst>
                <a:path w="1998345" h="1150620">
                  <a:moveTo>
                    <a:pt x="1951608" y="0"/>
                  </a:moveTo>
                  <a:lnTo>
                    <a:pt x="0" y="1123822"/>
                  </a:lnTo>
                  <a:lnTo>
                    <a:pt x="46989" y="1150619"/>
                  </a:lnTo>
                  <a:lnTo>
                    <a:pt x="1997963" y="26796"/>
                  </a:lnTo>
                  <a:lnTo>
                    <a:pt x="1951608" y="0"/>
                  </a:lnTo>
                  <a:close/>
                </a:path>
              </a:pathLst>
            </a:custGeom>
            <a:solidFill>
              <a:srgbClr val="455A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37047" y="2276855"/>
              <a:ext cx="59690" cy="1484630"/>
            </a:xfrm>
            <a:custGeom>
              <a:avLst/>
              <a:gdLst/>
              <a:ahLst/>
              <a:cxnLst/>
              <a:rect l="l" t="t" r="r" b="b"/>
              <a:pathLst>
                <a:path w="59689" h="1484629">
                  <a:moveTo>
                    <a:pt x="0" y="0"/>
                  </a:moveTo>
                  <a:lnTo>
                    <a:pt x="0" y="1433449"/>
                  </a:lnTo>
                  <a:lnTo>
                    <a:pt x="2375" y="1441819"/>
                  </a:lnTo>
                  <a:lnTo>
                    <a:pt x="57403" y="1483741"/>
                  </a:lnTo>
                  <a:lnTo>
                    <a:pt x="59436" y="1484376"/>
                  </a:lnTo>
                  <a:lnTo>
                    <a:pt x="54076" y="1480530"/>
                  </a:lnTo>
                  <a:lnTo>
                    <a:pt x="50085" y="1475327"/>
                  </a:lnTo>
                  <a:lnTo>
                    <a:pt x="47595" y="1469124"/>
                  </a:lnTo>
                  <a:lnTo>
                    <a:pt x="46736" y="1462278"/>
                  </a:lnTo>
                  <a:lnTo>
                    <a:pt x="46736" y="26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37047" y="1040891"/>
              <a:ext cx="1998345" cy="1262380"/>
            </a:xfrm>
            <a:custGeom>
              <a:avLst/>
              <a:gdLst/>
              <a:ahLst/>
              <a:cxnLst/>
              <a:rect l="l" t="t" r="r" b="b"/>
              <a:pathLst>
                <a:path w="1998345" h="1262380">
                  <a:moveTo>
                    <a:pt x="1957831" y="0"/>
                  </a:moveTo>
                  <a:lnTo>
                    <a:pt x="1951608" y="0"/>
                  </a:lnTo>
                  <a:lnTo>
                    <a:pt x="1945512" y="0"/>
                  </a:lnTo>
                  <a:lnTo>
                    <a:pt x="1939290" y="1524"/>
                  </a:lnTo>
                  <a:lnTo>
                    <a:pt x="18161" y="1107059"/>
                  </a:lnTo>
                  <a:lnTo>
                    <a:pt x="0" y="1138555"/>
                  </a:lnTo>
                  <a:lnTo>
                    <a:pt x="0" y="1235710"/>
                  </a:lnTo>
                  <a:lnTo>
                    <a:pt x="46989" y="1261872"/>
                  </a:lnTo>
                  <a:lnTo>
                    <a:pt x="1997963" y="138557"/>
                  </a:lnTo>
                  <a:lnTo>
                    <a:pt x="1997963" y="41402"/>
                  </a:lnTo>
                  <a:lnTo>
                    <a:pt x="1996376" y="32115"/>
                  </a:lnTo>
                  <a:lnTo>
                    <a:pt x="1969770" y="4572"/>
                  </a:lnTo>
                  <a:lnTo>
                    <a:pt x="1964054" y="1524"/>
                  </a:lnTo>
                  <a:lnTo>
                    <a:pt x="1957831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37047" y="1040891"/>
              <a:ext cx="1998345" cy="1262380"/>
            </a:xfrm>
            <a:custGeom>
              <a:avLst/>
              <a:gdLst/>
              <a:ahLst/>
              <a:cxnLst/>
              <a:rect l="l" t="t" r="r" b="b"/>
              <a:pathLst>
                <a:path w="1998345" h="1262380">
                  <a:moveTo>
                    <a:pt x="1957831" y="0"/>
                  </a:moveTo>
                  <a:lnTo>
                    <a:pt x="1951608" y="0"/>
                  </a:lnTo>
                  <a:lnTo>
                    <a:pt x="1945512" y="0"/>
                  </a:lnTo>
                  <a:lnTo>
                    <a:pt x="1939290" y="1524"/>
                  </a:lnTo>
                  <a:lnTo>
                    <a:pt x="18161" y="1107059"/>
                  </a:lnTo>
                  <a:lnTo>
                    <a:pt x="0" y="1138555"/>
                  </a:lnTo>
                  <a:lnTo>
                    <a:pt x="0" y="1235710"/>
                  </a:lnTo>
                  <a:lnTo>
                    <a:pt x="46989" y="1261872"/>
                  </a:lnTo>
                  <a:lnTo>
                    <a:pt x="1997963" y="138557"/>
                  </a:lnTo>
                  <a:lnTo>
                    <a:pt x="1997963" y="41402"/>
                  </a:lnTo>
                  <a:lnTo>
                    <a:pt x="1996376" y="32115"/>
                  </a:lnTo>
                  <a:lnTo>
                    <a:pt x="1969770" y="4572"/>
                  </a:lnTo>
                  <a:lnTo>
                    <a:pt x="1964054" y="1524"/>
                  </a:lnTo>
                  <a:lnTo>
                    <a:pt x="19578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84291" y="1069847"/>
              <a:ext cx="1950720" cy="1233170"/>
            </a:xfrm>
            <a:custGeom>
              <a:avLst/>
              <a:gdLst/>
              <a:ahLst/>
              <a:cxnLst/>
              <a:rect l="l" t="t" r="r" b="b"/>
              <a:pathLst>
                <a:path w="1950720" h="1233170">
                  <a:moveTo>
                    <a:pt x="1946783" y="0"/>
                  </a:moveTo>
                  <a:lnTo>
                    <a:pt x="1940940" y="0"/>
                  </a:lnTo>
                  <a:lnTo>
                    <a:pt x="1938401" y="0"/>
                  </a:lnTo>
                  <a:lnTo>
                    <a:pt x="1935607" y="888"/>
                  </a:lnTo>
                  <a:lnTo>
                    <a:pt x="18161" y="1105027"/>
                  </a:lnTo>
                  <a:lnTo>
                    <a:pt x="0" y="1136522"/>
                  </a:lnTo>
                  <a:lnTo>
                    <a:pt x="0" y="1232915"/>
                  </a:lnTo>
                  <a:lnTo>
                    <a:pt x="1950719" y="109854"/>
                  </a:lnTo>
                  <a:lnTo>
                    <a:pt x="1950719" y="4699"/>
                  </a:lnTo>
                  <a:lnTo>
                    <a:pt x="1946783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84291" y="1069847"/>
              <a:ext cx="1950720" cy="1233170"/>
            </a:xfrm>
            <a:custGeom>
              <a:avLst/>
              <a:gdLst/>
              <a:ahLst/>
              <a:cxnLst/>
              <a:rect l="l" t="t" r="r" b="b"/>
              <a:pathLst>
                <a:path w="1950720" h="1233170">
                  <a:moveTo>
                    <a:pt x="1946783" y="0"/>
                  </a:moveTo>
                  <a:lnTo>
                    <a:pt x="1940940" y="0"/>
                  </a:lnTo>
                  <a:lnTo>
                    <a:pt x="1938401" y="0"/>
                  </a:lnTo>
                  <a:lnTo>
                    <a:pt x="1935607" y="888"/>
                  </a:lnTo>
                  <a:lnTo>
                    <a:pt x="18161" y="1105027"/>
                  </a:lnTo>
                  <a:lnTo>
                    <a:pt x="0" y="1136522"/>
                  </a:lnTo>
                  <a:lnTo>
                    <a:pt x="0" y="1232915"/>
                  </a:lnTo>
                  <a:lnTo>
                    <a:pt x="1950719" y="109854"/>
                  </a:lnTo>
                  <a:lnTo>
                    <a:pt x="1950719" y="4699"/>
                  </a:lnTo>
                  <a:lnTo>
                    <a:pt x="19467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37047" y="2162555"/>
              <a:ext cx="52069" cy="140335"/>
            </a:xfrm>
            <a:custGeom>
              <a:avLst/>
              <a:gdLst/>
              <a:ahLst/>
              <a:cxnLst/>
              <a:rect l="l" t="t" r="r" b="b"/>
              <a:pathLst>
                <a:path w="52070" h="140335">
                  <a:moveTo>
                    <a:pt x="5334" y="0"/>
                  </a:moveTo>
                  <a:lnTo>
                    <a:pt x="2031" y="5333"/>
                  </a:lnTo>
                  <a:lnTo>
                    <a:pt x="635" y="11302"/>
                  </a:lnTo>
                  <a:lnTo>
                    <a:pt x="0" y="17906"/>
                  </a:lnTo>
                  <a:lnTo>
                    <a:pt x="0" y="113664"/>
                  </a:lnTo>
                  <a:lnTo>
                    <a:pt x="47116" y="140207"/>
                  </a:lnTo>
                  <a:lnTo>
                    <a:pt x="47116" y="37845"/>
                  </a:lnTo>
                  <a:lnTo>
                    <a:pt x="49149" y="31876"/>
                  </a:lnTo>
                  <a:lnTo>
                    <a:pt x="51815" y="26543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37047" y="2162555"/>
              <a:ext cx="52069" cy="140335"/>
            </a:xfrm>
            <a:custGeom>
              <a:avLst/>
              <a:gdLst/>
              <a:ahLst/>
              <a:cxnLst/>
              <a:rect l="l" t="t" r="r" b="b"/>
              <a:pathLst>
                <a:path w="52070" h="140335">
                  <a:moveTo>
                    <a:pt x="5334" y="0"/>
                  </a:moveTo>
                  <a:lnTo>
                    <a:pt x="2031" y="5333"/>
                  </a:lnTo>
                  <a:lnTo>
                    <a:pt x="635" y="11302"/>
                  </a:lnTo>
                  <a:lnTo>
                    <a:pt x="0" y="17906"/>
                  </a:lnTo>
                  <a:lnTo>
                    <a:pt x="0" y="113664"/>
                  </a:lnTo>
                  <a:lnTo>
                    <a:pt x="47116" y="140207"/>
                  </a:lnTo>
                  <a:lnTo>
                    <a:pt x="47116" y="37845"/>
                  </a:lnTo>
                  <a:lnTo>
                    <a:pt x="49149" y="31876"/>
                  </a:lnTo>
                  <a:lnTo>
                    <a:pt x="51815" y="26543"/>
                  </a:lnTo>
                  <a:lnTo>
                    <a:pt x="53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84292" y="1142999"/>
              <a:ext cx="1910080" cy="2621280"/>
            </a:xfrm>
            <a:custGeom>
              <a:avLst/>
              <a:gdLst/>
              <a:ahLst/>
              <a:cxnLst/>
              <a:rect l="l" t="t" r="r" b="b"/>
              <a:pathLst>
                <a:path w="1910079" h="2621279">
                  <a:moveTo>
                    <a:pt x="498348" y="873252"/>
                  </a:moveTo>
                  <a:lnTo>
                    <a:pt x="0" y="1160145"/>
                  </a:lnTo>
                  <a:lnTo>
                    <a:pt x="0" y="2596134"/>
                  </a:lnTo>
                  <a:lnTo>
                    <a:pt x="2044" y="2606395"/>
                  </a:lnTo>
                  <a:lnTo>
                    <a:pt x="7531" y="2614333"/>
                  </a:lnTo>
                  <a:lnTo>
                    <a:pt x="15481" y="2619464"/>
                  </a:lnTo>
                  <a:lnTo>
                    <a:pt x="24892" y="2621280"/>
                  </a:lnTo>
                  <a:lnTo>
                    <a:pt x="28956" y="2621280"/>
                  </a:lnTo>
                  <a:lnTo>
                    <a:pt x="33020" y="2620391"/>
                  </a:lnTo>
                  <a:lnTo>
                    <a:pt x="36957" y="2618359"/>
                  </a:lnTo>
                  <a:lnTo>
                    <a:pt x="498348" y="2352294"/>
                  </a:lnTo>
                  <a:lnTo>
                    <a:pt x="498348" y="873252"/>
                  </a:lnTo>
                  <a:close/>
                </a:path>
                <a:path w="1910079" h="2621279">
                  <a:moveTo>
                    <a:pt x="1761744" y="83693"/>
                  </a:moveTo>
                  <a:lnTo>
                    <a:pt x="1758061" y="79248"/>
                  </a:lnTo>
                  <a:lnTo>
                    <a:pt x="1752600" y="79248"/>
                  </a:lnTo>
                  <a:lnTo>
                    <a:pt x="1750314" y="79248"/>
                  </a:lnTo>
                  <a:lnTo>
                    <a:pt x="1728216" y="111125"/>
                  </a:lnTo>
                  <a:lnTo>
                    <a:pt x="1728216" y="118872"/>
                  </a:lnTo>
                  <a:lnTo>
                    <a:pt x="1732407" y="123444"/>
                  </a:lnTo>
                  <a:lnTo>
                    <a:pt x="1740154" y="123444"/>
                  </a:lnTo>
                  <a:lnTo>
                    <a:pt x="1761744" y="91694"/>
                  </a:lnTo>
                  <a:lnTo>
                    <a:pt x="1761744" y="83693"/>
                  </a:lnTo>
                  <a:close/>
                </a:path>
                <a:path w="1910079" h="2621279">
                  <a:moveTo>
                    <a:pt x="1830324" y="44196"/>
                  </a:moveTo>
                  <a:lnTo>
                    <a:pt x="1826133" y="39624"/>
                  </a:lnTo>
                  <a:lnTo>
                    <a:pt x="1820672" y="39624"/>
                  </a:lnTo>
                  <a:lnTo>
                    <a:pt x="1818386" y="39624"/>
                  </a:lnTo>
                  <a:lnTo>
                    <a:pt x="1796796" y="71501"/>
                  </a:lnTo>
                  <a:lnTo>
                    <a:pt x="1796796" y="79248"/>
                  </a:lnTo>
                  <a:lnTo>
                    <a:pt x="1800606" y="83820"/>
                  </a:lnTo>
                  <a:lnTo>
                    <a:pt x="1808353" y="83820"/>
                  </a:lnTo>
                  <a:lnTo>
                    <a:pt x="1830324" y="51943"/>
                  </a:lnTo>
                  <a:lnTo>
                    <a:pt x="1830324" y="44196"/>
                  </a:lnTo>
                  <a:close/>
                </a:path>
                <a:path w="1910079" h="2621279">
                  <a:moveTo>
                    <a:pt x="1898904" y="4318"/>
                  </a:moveTo>
                  <a:lnTo>
                    <a:pt x="1895221" y="0"/>
                  </a:lnTo>
                  <a:lnTo>
                    <a:pt x="1889887" y="0"/>
                  </a:lnTo>
                  <a:lnTo>
                    <a:pt x="1887601" y="0"/>
                  </a:lnTo>
                  <a:lnTo>
                    <a:pt x="1865376" y="32258"/>
                  </a:lnTo>
                  <a:lnTo>
                    <a:pt x="1865376" y="39878"/>
                  </a:lnTo>
                  <a:lnTo>
                    <a:pt x="1869313" y="44196"/>
                  </a:lnTo>
                  <a:lnTo>
                    <a:pt x="1876933" y="44196"/>
                  </a:lnTo>
                  <a:lnTo>
                    <a:pt x="1898904" y="11938"/>
                  </a:lnTo>
                  <a:lnTo>
                    <a:pt x="1898904" y="4318"/>
                  </a:lnTo>
                  <a:close/>
                </a:path>
                <a:path w="1910079" h="2621279">
                  <a:moveTo>
                    <a:pt x="1909572" y="102108"/>
                  </a:moveTo>
                  <a:lnTo>
                    <a:pt x="531876" y="896874"/>
                  </a:lnTo>
                  <a:lnTo>
                    <a:pt x="531876" y="2292096"/>
                  </a:lnTo>
                  <a:lnTo>
                    <a:pt x="1909572" y="1497330"/>
                  </a:lnTo>
                  <a:lnTo>
                    <a:pt x="1909572" y="10210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9155" y="1318259"/>
              <a:ext cx="1805940" cy="302054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8355" y="1813559"/>
              <a:ext cx="803102" cy="19842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89250" y="60705"/>
            <a:ext cx="35134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ahoma"/>
                <a:cs typeface="Tahoma"/>
              </a:rPr>
              <a:t>D</a:t>
            </a:r>
            <a:r>
              <a:rPr sz="1800" b="1" spc="160" dirty="0">
                <a:latin typeface="Tahoma"/>
                <a:cs typeface="Tahoma"/>
              </a:rPr>
              <a:t>A</a:t>
            </a:r>
            <a:r>
              <a:rPr sz="1800" b="1" spc="80" dirty="0">
                <a:latin typeface="Tahoma"/>
                <a:cs typeface="Tahoma"/>
              </a:rPr>
              <a:t>S</a:t>
            </a:r>
            <a:r>
              <a:rPr sz="1800" b="1" spc="-25" dirty="0">
                <a:latin typeface="Tahoma"/>
                <a:cs typeface="Tahoma"/>
              </a:rPr>
              <a:t>H</a:t>
            </a:r>
            <a:r>
              <a:rPr sz="1800" b="1" spc="-175" dirty="0">
                <a:latin typeface="Tahoma"/>
                <a:cs typeface="Tahoma"/>
              </a:rPr>
              <a:t> </a:t>
            </a:r>
            <a:r>
              <a:rPr sz="1800" b="1" spc="40" dirty="0">
                <a:latin typeface="Tahoma"/>
                <a:cs typeface="Tahoma"/>
              </a:rPr>
              <a:t>BOARD</a:t>
            </a:r>
            <a:r>
              <a:rPr sz="1800" b="1" spc="-150" dirty="0">
                <a:latin typeface="Tahoma"/>
                <a:cs typeface="Tahoma"/>
              </a:rPr>
              <a:t> </a:t>
            </a:r>
            <a:r>
              <a:rPr sz="1800" b="1" spc="-40" dirty="0">
                <a:latin typeface="Tahoma"/>
                <a:cs typeface="Tahoma"/>
              </a:rPr>
              <a:t>VIS</a:t>
            </a:r>
            <a:r>
              <a:rPr sz="1800" b="1" spc="60" dirty="0">
                <a:latin typeface="Tahoma"/>
                <a:cs typeface="Tahoma"/>
              </a:rPr>
              <a:t>UA</a:t>
            </a:r>
            <a:r>
              <a:rPr sz="1800" b="1" spc="-40" dirty="0">
                <a:latin typeface="Tahoma"/>
                <a:cs typeface="Tahoma"/>
              </a:rPr>
              <a:t>LI</a:t>
            </a:r>
            <a:r>
              <a:rPr sz="1800" b="1" spc="-45" dirty="0">
                <a:latin typeface="Tahoma"/>
                <a:cs typeface="Tahoma"/>
              </a:rPr>
              <a:t>S</a:t>
            </a:r>
            <a:r>
              <a:rPr sz="1800" b="1" spc="160" dirty="0">
                <a:latin typeface="Tahoma"/>
                <a:cs typeface="Tahoma"/>
              </a:rPr>
              <a:t>A</a:t>
            </a:r>
            <a:r>
              <a:rPr sz="1800" b="1" spc="-50" dirty="0">
                <a:latin typeface="Tahoma"/>
                <a:cs typeface="Tahoma"/>
              </a:rPr>
              <a:t>TION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4968" y="345947"/>
            <a:ext cx="9019540" cy="4768850"/>
            <a:chOff x="124968" y="345947"/>
            <a:chExt cx="9019540" cy="476885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968" y="345947"/>
              <a:ext cx="3022092" cy="22981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47060" y="345947"/>
              <a:ext cx="5871972" cy="2270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968" y="2616708"/>
              <a:ext cx="4447032" cy="249783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6676" y="2869692"/>
              <a:ext cx="4497324" cy="1670304"/>
            </a:xfrm>
            <a:prstGeom prst="rect">
              <a:avLst/>
            </a:prstGeom>
          </p:spPr>
        </p:pic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454367F-0F7B-4995-AE9D-2A0C6A4DF7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59"/>
    </mc:Choice>
    <mc:Fallback>
      <p:transition spd="slow" advTm="50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8801" y="419481"/>
            <a:ext cx="39839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RECOMMENDATION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8845" y="1124839"/>
            <a:ext cx="7825740" cy="3592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7325">
              <a:lnSpc>
                <a:spcPct val="100000"/>
              </a:lnSpc>
              <a:spcBef>
                <a:spcPts val="100"/>
              </a:spcBef>
              <a:buFont typeface="Segoe UI Symbol"/>
              <a:buChar char="➢"/>
              <a:tabLst>
                <a:tab pos="294640" algn="l"/>
              </a:tabLst>
            </a:pP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top</a:t>
            </a:r>
            <a:r>
              <a:rPr sz="18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competitor</a:t>
            </a:r>
            <a:r>
              <a:rPr sz="18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brands</a:t>
            </a:r>
            <a:r>
              <a:rPr sz="18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like</a:t>
            </a:r>
            <a:r>
              <a:rPr sz="18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Samsung,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Motorola,</a:t>
            </a:r>
            <a:r>
              <a:rPr sz="18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HTC,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Arial MT"/>
                <a:cs typeface="Arial MT"/>
              </a:rPr>
              <a:t>Huawei</a:t>
            </a:r>
            <a:r>
              <a:rPr sz="1800" spc="4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and 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Apple;</a:t>
            </a:r>
            <a:r>
              <a:rPr sz="18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are already</a:t>
            </a:r>
            <a:r>
              <a:rPr sz="18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grossing</a:t>
            </a:r>
            <a:r>
              <a:rPr sz="1800" spc="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in 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market</a:t>
            </a:r>
            <a:r>
              <a:rPr sz="18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so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0D0D0D"/>
                </a:solidFill>
                <a:latin typeface="Arial MT"/>
                <a:cs typeface="Arial MT"/>
              </a:rPr>
              <a:t>we</a:t>
            </a:r>
            <a:r>
              <a:rPr sz="1800" spc="3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have</a:t>
            </a:r>
            <a:r>
              <a:rPr sz="18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be update</a:t>
            </a:r>
            <a:r>
              <a:rPr sz="18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the services </a:t>
            </a:r>
            <a:r>
              <a:rPr sz="1800" spc="-484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features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offered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Arial MT"/>
                <a:cs typeface="Arial MT"/>
              </a:rPr>
              <a:t>by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them.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D0D0D"/>
              </a:buClr>
              <a:buFont typeface="Segoe UI Symbol"/>
              <a:buChar char="➢"/>
            </a:pPr>
            <a:endParaRPr sz="185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Font typeface="Segoe UI Symbol"/>
              <a:buChar char="➢"/>
              <a:tabLst>
                <a:tab pos="294640" algn="l"/>
              </a:tabLst>
            </a:pP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product</a:t>
            </a:r>
            <a:r>
              <a:rPr sz="18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retail</a:t>
            </a:r>
            <a:r>
              <a:rPr sz="18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price</a:t>
            </a:r>
            <a:r>
              <a:rPr sz="18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must</a:t>
            </a:r>
            <a:r>
              <a:rPr sz="18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be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mid</a:t>
            </a:r>
            <a:r>
              <a:rPr sz="18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range</a:t>
            </a:r>
            <a:r>
              <a:rPr sz="18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price</a:t>
            </a:r>
            <a:r>
              <a:rPr sz="18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segment</a:t>
            </a:r>
            <a:r>
              <a:rPr sz="18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since</a:t>
            </a:r>
            <a:r>
              <a:rPr sz="18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 price </a:t>
            </a:r>
            <a:r>
              <a:rPr sz="1800" spc="-484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range</a:t>
            </a:r>
            <a:r>
              <a:rPr sz="18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preferred</a:t>
            </a:r>
            <a:r>
              <a:rPr sz="18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80$</a:t>
            </a:r>
            <a:r>
              <a:rPr sz="18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-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 150$.</a:t>
            </a:r>
            <a:r>
              <a:rPr sz="18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This gives</a:t>
            </a:r>
            <a:r>
              <a:rPr sz="18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us</a:t>
            </a:r>
            <a:r>
              <a:rPr sz="18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 segment</a:t>
            </a:r>
            <a:r>
              <a:rPr sz="18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0D0D0D"/>
                </a:solidFill>
                <a:latin typeface="Arial MT"/>
                <a:cs typeface="Arial MT"/>
              </a:rPr>
              <a:t>we</a:t>
            </a:r>
            <a:r>
              <a:rPr sz="1800" spc="5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need</a:t>
            </a:r>
            <a:r>
              <a:rPr sz="18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focus 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introduce</a:t>
            </a:r>
            <a:r>
              <a:rPr sz="18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our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range</a:t>
            </a:r>
            <a:r>
              <a:rPr sz="18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of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products.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D0D0D"/>
              </a:buClr>
              <a:buFont typeface="Segoe UI Symbol"/>
              <a:buChar char="➢"/>
            </a:pPr>
            <a:endParaRPr sz="1850">
              <a:latin typeface="Arial MT"/>
              <a:cs typeface="Arial MT"/>
            </a:endParaRPr>
          </a:p>
          <a:p>
            <a:pPr marL="294640" indent="-281940">
              <a:lnSpc>
                <a:spcPct val="100000"/>
              </a:lnSpc>
              <a:buFont typeface="Segoe UI Symbol"/>
              <a:buChar char="➢"/>
              <a:tabLst>
                <a:tab pos="294640" algn="l"/>
              </a:tabLst>
            </a:pPr>
            <a:r>
              <a:rPr sz="1800" spc="5" dirty="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compete</a:t>
            </a:r>
            <a:r>
              <a:rPr sz="18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market, </a:t>
            </a:r>
            <a:r>
              <a:rPr sz="1800" spc="-25" dirty="0">
                <a:solidFill>
                  <a:srgbClr val="0D0D0D"/>
                </a:solidFill>
                <a:latin typeface="Arial MT"/>
                <a:cs typeface="Arial MT"/>
              </a:rPr>
              <a:t>we</a:t>
            </a:r>
            <a:r>
              <a:rPr sz="1800" spc="3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must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have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features</a:t>
            </a:r>
            <a:r>
              <a:rPr sz="18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such 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as-</a:t>
            </a:r>
            <a:endParaRPr sz="1800">
              <a:latin typeface="Arial MT"/>
              <a:cs typeface="Arial MT"/>
            </a:endParaRPr>
          </a:p>
          <a:p>
            <a:pPr marL="647700" lvl="1" indent="-255270">
              <a:lnSpc>
                <a:spcPct val="100000"/>
              </a:lnSpc>
              <a:buAutoNum type="arabicPeriod"/>
              <a:tabLst>
                <a:tab pos="648335" algn="l"/>
              </a:tabLst>
            </a:pP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Android</a:t>
            </a:r>
            <a:r>
              <a:rPr sz="1800" spc="-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OS.</a:t>
            </a:r>
            <a:endParaRPr sz="1800">
              <a:latin typeface="Arial MT"/>
              <a:cs typeface="Arial MT"/>
            </a:endParaRPr>
          </a:p>
          <a:p>
            <a:pPr marL="647700" lvl="1" indent="-255270">
              <a:lnSpc>
                <a:spcPct val="100000"/>
              </a:lnSpc>
              <a:buAutoNum type="arabicPeriod"/>
              <a:tabLst>
                <a:tab pos="648335" algn="l"/>
              </a:tabLst>
            </a:pP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5.1-5.7-inch</a:t>
            </a:r>
            <a:r>
              <a:rPr sz="1800" spc="-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screen.</a:t>
            </a:r>
            <a:endParaRPr sz="1800">
              <a:latin typeface="Arial MT"/>
              <a:cs typeface="Arial MT"/>
            </a:endParaRPr>
          </a:p>
          <a:p>
            <a:pPr marL="647700" lvl="1" indent="-255270">
              <a:lnSpc>
                <a:spcPct val="100000"/>
              </a:lnSpc>
              <a:buAutoNum type="arabicPeriod"/>
              <a:tabLst>
                <a:tab pos="648335" algn="l"/>
              </a:tabLst>
            </a:pP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2.7</a:t>
            </a:r>
            <a:r>
              <a:rPr sz="1800" spc="-4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GHz</a:t>
            </a:r>
            <a:r>
              <a:rPr sz="1800" spc="-4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processor.</a:t>
            </a:r>
            <a:endParaRPr sz="1800">
              <a:latin typeface="Arial MT"/>
              <a:cs typeface="Arial MT"/>
            </a:endParaRPr>
          </a:p>
          <a:p>
            <a:pPr marL="647700" lvl="1" indent="-255270">
              <a:lnSpc>
                <a:spcPct val="100000"/>
              </a:lnSpc>
              <a:buAutoNum type="arabicPeriod"/>
              <a:tabLst>
                <a:tab pos="648335" algn="l"/>
              </a:tabLst>
            </a:pP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16MP</a:t>
            </a:r>
            <a:r>
              <a:rPr sz="1800" spc="-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camera</a:t>
            </a:r>
            <a:r>
              <a:rPr sz="1800" spc="-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Arial MT"/>
                <a:cs typeface="Arial MT"/>
              </a:rPr>
              <a:t>lens.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D51E019-A3A4-4337-AB1C-8B953638AE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48"/>
    </mc:Choice>
    <mc:Fallback>
      <p:transition spd="slow" advTm="52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5"/>
              </a:spcBef>
            </a:pPr>
            <a:r>
              <a:rPr dirty="0"/>
              <a:t>APPENDIX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8845" y="1073866"/>
            <a:ext cx="7557770" cy="290766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DATA</a:t>
            </a:r>
            <a:r>
              <a:rPr sz="1800" spc="-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SOURCE: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Amazon</a:t>
            </a:r>
            <a:r>
              <a:rPr sz="18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review</a:t>
            </a:r>
            <a:r>
              <a:rPr sz="18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data</a:t>
            </a:r>
            <a:r>
              <a:rPr sz="18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(ucsd.edu)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METHODOLOGY:</a:t>
            </a:r>
            <a:endParaRPr sz="1800">
              <a:latin typeface="Arial MT"/>
              <a:cs typeface="Arial MT"/>
            </a:endParaRPr>
          </a:p>
          <a:p>
            <a:pPr marL="294640" indent="-281940">
              <a:lnSpc>
                <a:spcPct val="100000"/>
              </a:lnSpc>
              <a:spcBef>
                <a:spcPts val="1080"/>
              </a:spcBef>
              <a:buFont typeface="Segoe UI Symbol"/>
              <a:buChar char="➢"/>
              <a:tabLst>
                <a:tab pos="294640" algn="l"/>
              </a:tabLst>
            </a:pP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Performed</a:t>
            </a:r>
            <a:r>
              <a:rPr sz="18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cleaning,</a:t>
            </a:r>
            <a:r>
              <a:rPr sz="1800" spc="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pre-processing</a:t>
            </a:r>
            <a:r>
              <a:rPr sz="18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data.</a:t>
            </a:r>
            <a:endParaRPr sz="1800">
              <a:latin typeface="Arial MT"/>
              <a:cs typeface="Arial MT"/>
            </a:endParaRPr>
          </a:p>
          <a:p>
            <a:pPr marL="294640" indent="-281940">
              <a:lnSpc>
                <a:spcPct val="100000"/>
              </a:lnSpc>
              <a:spcBef>
                <a:spcPts val="1080"/>
              </a:spcBef>
              <a:buFont typeface="Segoe UI Symbol"/>
              <a:buChar char="➢"/>
              <a:tabLst>
                <a:tab pos="294640" algn="l"/>
              </a:tabLst>
            </a:pP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With the</a:t>
            </a:r>
            <a:r>
              <a:rPr sz="18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help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of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NLP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0D0D0D"/>
                </a:solidFill>
                <a:latin typeface="Arial MT"/>
                <a:cs typeface="Arial MT"/>
              </a:rPr>
              <a:t>we</a:t>
            </a:r>
            <a:r>
              <a:rPr sz="1800" spc="3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Arial MT"/>
                <a:cs typeface="Arial MT"/>
              </a:rPr>
              <a:t>done</a:t>
            </a:r>
            <a:r>
              <a:rPr sz="18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Text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Analytics</a:t>
            </a:r>
            <a:r>
              <a:rPr sz="18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review</a:t>
            </a:r>
            <a:r>
              <a:rPr sz="18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customer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sentiment.</a:t>
            </a:r>
            <a:endParaRPr sz="1800">
              <a:latin typeface="Arial MT"/>
              <a:cs typeface="Arial MT"/>
            </a:endParaRPr>
          </a:p>
          <a:p>
            <a:pPr marL="294640" indent="-281940">
              <a:lnSpc>
                <a:spcPct val="100000"/>
              </a:lnSpc>
              <a:spcBef>
                <a:spcPts val="1080"/>
              </a:spcBef>
              <a:buFont typeface="Segoe UI Symbol"/>
              <a:buChar char="➢"/>
              <a:tabLst>
                <a:tab pos="294640" algn="l"/>
              </a:tabLst>
            </a:pP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Building</a:t>
            </a:r>
            <a:r>
              <a:rPr sz="18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Dashboard</a:t>
            </a:r>
            <a:r>
              <a:rPr sz="18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D0D0D"/>
                </a:solidFill>
                <a:latin typeface="Arial MT"/>
                <a:cs typeface="Arial MT"/>
              </a:rPr>
              <a:t>for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 visualizations</a:t>
            </a:r>
            <a:r>
              <a:rPr sz="18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on</a:t>
            </a:r>
            <a:r>
              <a:rPr sz="18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Tableau.</a:t>
            </a:r>
            <a:endParaRPr sz="1800">
              <a:latin typeface="Arial MT"/>
              <a:cs typeface="Arial MT"/>
            </a:endParaRPr>
          </a:p>
          <a:p>
            <a:pPr marL="294640" indent="-281940">
              <a:lnSpc>
                <a:spcPct val="100000"/>
              </a:lnSpc>
              <a:spcBef>
                <a:spcPts val="1080"/>
              </a:spcBef>
              <a:buFont typeface="Segoe UI Symbol"/>
              <a:buChar char="➢"/>
              <a:tabLst>
                <a:tab pos="294640" algn="l"/>
              </a:tabLst>
            </a:pP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Building</a:t>
            </a:r>
            <a:r>
              <a:rPr sz="18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search</a:t>
            </a:r>
            <a:r>
              <a:rPr sz="18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engine</a:t>
            </a:r>
            <a:r>
              <a:rPr sz="18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classification</a:t>
            </a:r>
            <a:r>
              <a:rPr sz="18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using</a:t>
            </a:r>
            <a:r>
              <a:rPr sz="18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Naive</a:t>
            </a:r>
            <a:r>
              <a:rPr sz="1800" spc="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D0D0D"/>
                </a:solidFill>
                <a:latin typeface="Arial MT"/>
                <a:cs typeface="Arial MT"/>
              </a:rPr>
              <a:t>Baiyes</a:t>
            </a:r>
            <a:r>
              <a:rPr sz="1800" spc="4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ML</a:t>
            </a:r>
            <a:r>
              <a:rPr sz="18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D0D0D"/>
                </a:solidFill>
                <a:latin typeface="Arial MT"/>
                <a:cs typeface="Arial MT"/>
              </a:rPr>
              <a:t>algorithm.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E7A969A-8639-4AA6-8743-5BC84DAB9E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40"/>
    </mc:Choice>
    <mc:Fallback>
      <p:transition spd="slow" advTm="29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2442" y="2232786"/>
            <a:ext cx="1191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D0D0D"/>
                </a:solidFill>
              </a:rPr>
              <a:t>Tha</a:t>
            </a:r>
            <a:r>
              <a:rPr sz="2800" dirty="0">
                <a:solidFill>
                  <a:srgbClr val="0D0D0D"/>
                </a:solidFill>
              </a:rPr>
              <a:t>n</a:t>
            </a:r>
            <a:r>
              <a:rPr sz="2800" spc="-5" dirty="0">
                <a:solidFill>
                  <a:srgbClr val="0D0D0D"/>
                </a:solidFill>
              </a:rPr>
              <a:t>ks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4829555" y="911352"/>
            <a:ext cx="3654425" cy="3575685"/>
            <a:chOff x="4829555" y="911352"/>
            <a:chExt cx="3654425" cy="3575685"/>
          </a:xfrm>
        </p:grpSpPr>
        <p:sp>
          <p:nvSpPr>
            <p:cNvPr id="4" name="object 4"/>
            <p:cNvSpPr/>
            <p:nvPr/>
          </p:nvSpPr>
          <p:spPr>
            <a:xfrm>
              <a:off x="6167119" y="911352"/>
              <a:ext cx="370205" cy="474345"/>
            </a:xfrm>
            <a:custGeom>
              <a:avLst/>
              <a:gdLst/>
              <a:ahLst/>
              <a:cxnLst/>
              <a:rect l="l" t="t" r="r" b="b"/>
              <a:pathLst>
                <a:path w="370204" h="474344">
                  <a:moveTo>
                    <a:pt x="240537" y="0"/>
                  </a:moveTo>
                  <a:lnTo>
                    <a:pt x="201517" y="6746"/>
                  </a:lnTo>
                  <a:lnTo>
                    <a:pt x="159257" y="27686"/>
                  </a:lnTo>
                  <a:lnTo>
                    <a:pt x="120871" y="57781"/>
                  </a:lnTo>
                  <a:lnTo>
                    <a:pt x="86052" y="95570"/>
                  </a:lnTo>
                  <a:lnTo>
                    <a:pt x="55788" y="139213"/>
                  </a:lnTo>
                  <a:lnTo>
                    <a:pt x="31064" y="186870"/>
                  </a:lnTo>
                  <a:lnTo>
                    <a:pt x="12867" y="236702"/>
                  </a:lnTo>
                  <a:lnTo>
                    <a:pt x="2183" y="286870"/>
                  </a:lnTo>
                  <a:lnTo>
                    <a:pt x="0" y="335534"/>
                  </a:lnTo>
                  <a:lnTo>
                    <a:pt x="5282" y="373772"/>
                  </a:lnTo>
                  <a:lnTo>
                    <a:pt x="34039" y="429009"/>
                  </a:lnTo>
                  <a:lnTo>
                    <a:pt x="88645" y="464438"/>
                  </a:lnTo>
                  <a:lnTo>
                    <a:pt x="129158" y="473963"/>
                  </a:lnTo>
                  <a:lnTo>
                    <a:pt x="148201" y="472285"/>
                  </a:lnTo>
                  <a:lnTo>
                    <a:pt x="189095" y="458640"/>
                  </a:lnTo>
                  <a:lnTo>
                    <a:pt x="248952" y="416407"/>
                  </a:lnTo>
                  <a:lnTo>
                    <a:pt x="283771" y="378543"/>
                  </a:lnTo>
                  <a:lnTo>
                    <a:pt x="314035" y="334794"/>
                  </a:lnTo>
                  <a:lnTo>
                    <a:pt x="338759" y="287015"/>
                  </a:lnTo>
                  <a:lnTo>
                    <a:pt x="356956" y="237061"/>
                  </a:lnTo>
                  <a:lnTo>
                    <a:pt x="367640" y="186787"/>
                  </a:lnTo>
                  <a:lnTo>
                    <a:pt x="369824" y="138049"/>
                  </a:lnTo>
                  <a:lnTo>
                    <a:pt x="364531" y="100097"/>
                  </a:lnTo>
                  <a:lnTo>
                    <a:pt x="335516" y="44769"/>
                  </a:lnTo>
                  <a:lnTo>
                    <a:pt x="281177" y="9144"/>
                  </a:lnTo>
                  <a:lnTo>
                    <a:pt x="240537" y="0"/>
                  </a:lnTo>
                  <a:close/>
                </a:path>
              </a:pathLst>
            </a:custGeom>
            <a:solidFill>
              <a:srgbClr val="3746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66992" y="1092708"/>
              <a:ext cx="86360" cy="281940"/>
            </a:xfrm>
            <a:custGeom>
              <a:avLst/>
              <a:gdLst/>
              <a:ahLst/>
              <a:cxnLst/>
              <a:rect l="l" t="t" r="r" b="b"/>
              <a:pathLst>
                <a:path w="86360" h="281940">
                  <a:moveTo>
                    <a:pt x="80645" y="278764"/>
                  </a:moveTo>
                  <a:lnTo>
                    <a:pt x="82423" y="279907"/>
                  </a:lnTo>
                  <a:lnTo>
                    <a:pt x="85979" y="281939"/>
                  </a:lnTo>
                  <a:lnTo>
                    <a:pt x="80645" y="278764"/>
                  </a:lnTo>
                  <a:close/>
                </a:path>
                <a:path w="86360" h="281940">
                  <a:moveTo>
                    <a:pt x="33782" y="0"/>
                  </a:moveTo>
                  <a:lnTo>
                    <a:pt x="18359" y="38584"/>
                  </a:lnTo>
                  <a:lnTo>
                    <a:pt x="7270" y="77882"/>
                  </a:lnTo>
                  <a:lnTo>
                    <a:pt x="992" y="116943"/>
                  </a:lnTo>
                  <a:lnTo>
                    <a:pt x="0" y="154812"/>
                  </a:lnTo>
                  <a:lnTo>
                    <a:pt x="5534" y="192738"/>
                  </a:lnTo>
                  <a:lnTo>
                    <a:pt x="17129" y="223805"/>
                  </a:lnTo>
                  <a:lnTo>
                    <a:pt x="34129" y="247681"/>
                  </a:lnTo>
                  <a:lnTo>
                    <a:pt x="55880" y="264032"/>
                  </a:lnTo>
                  <a:lnTo>
                    <a:pt x="80645" y="278764"/>
                  </a:lnTo>
                  <a:lnTo>
                    <a:pt x="61783" y="261893"/>
                  </a:lnTo>
                  <a:lnTo>
                    <a:pt x="47101" y="238569"/>
                  </a:lnTo>
                  <a:lnTo>
                    <a:pt x="37157" y="209149"/>
                  </a:lnTo>
                  <a:lnTo>
                    <a:pt x="32512" y="173989"/>
                  </a:lnTo>
                  <a:lnTo>
                    <a:pt x="33494" y="136155"/>
                  </a:lnTo>
                  <a:lnTo>
                    <a:pt x="39703" y="97250"/>
                  </a:lnTo>
                  <a:lnTo>
                    <a:pt x="50603" y="58011"/>
                  </a:lnTo>
                  <a:lnTo>
                    <a:pt x="65659" y="19176"/>
                  </a:lnTo>
                  <a:lnTo>
                    <a:pt x="33782" y="0"/>
                  </a:lnTo>
                  <a:close/>
                </a:path>
              </a:pathLst>
            </a:custGeom>
            <a:solidFill>
              <a:srgbClr val="25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9123" y="929640"/>
              <a:ext cx="337820" cy="455930"/>
            </a:xfrm>
            <a:custGeom>
              <a:avLst/>
              <a:gdLst/>
              <a:ahLst/>
              <a:cxnLst/>
              <a:rect l="l" t="t" r="r" b="b"/>
              <a:pathLst>
                <a:path w="337820" h="455930">
                  <a:moveTo>
                    <a:pt x="240537" y="0"/>
                  </a:moveTo>
                  <a:lnTo>
                    <a:pt x="201342" y="6794"/>
                  </a:lnTo>
                  <a:lnTo>
                    <a:pt x="158623" y="27686"/>
                  </a:lnTo>
                  <a:lnTo>
                    <a:pt x="120271" y="57837"/>
                  </a:lnTo>
                  <a:lnTo>
                    <a:pt x="85543" y="95694"/>
                  </a:lnTo>
                  <a:lnTo>
                    <a:pt x="55403" y="139426"/>
                  </a:lnTo>
                  <a:lnTo>
                    <a:pt x="30814" y="187206"/>
                  </a:lnTo>
                  <a:lnTo>
                    <a:pt x="12741" y="237206"/>
                  </a:lnTo>
                  <a:lnTo>
                    <a:pt x="2148" y="287596"/>
                  </a:lnTo>
                  <a:lnTo>
                    <a:pt x="0" y="336550"/>
                  </a:lnTo>
                  <a:lnTo>
                    <a:pt x="8903" y="387256"/>
                  </a:lnTo>
                  <a:lnTo>
                    <a:pt x="29225" y="424640"/>
                  </a:lnTo>
                  <a:lnTo>
                    <a:pt x="59096" y="447760"/>
                  </a:lnTo>
                  <a:lnTo>
                    <a:pt x="96647" y="455675"/>
                  </a:lnTo>
                  <a:lnTo>
                    <a:pt x="115714" y="453995"/>
                  </a:lnTo>
                  <a:lnTo>
                    <a:pt x="156850" y="440299"/>
                  </a:lnTo>
                  <a:lnTo>
                    <a:pt x="216948" y="397958"/>
                  </a:lnTo>
                  <a:lnTo>
                    <a:pt x="251767" y="360083"/>
                  </a:lnTo>
                  <a:lnTo>
                    <a:pt x="282031" y="316326"/>
                  </a:lnTo>
                  <a:lnTo>
                    <a:pt x="306755" y="268519"/>
                  </a:lnTo>
                  <a:lnTo>
                    <a:pt x="324952" y="218494"/>
                  </a:lnTo>
                  <a:lnTo>
                    <a:pt x="335636" y="168086"/>
                  </a:lnTo>
                  <a:lnTo>
                    <a:pt x="337820" y="119125"/>
                  </a:lnTo>
                  <a:lnTo>
                    <a:pt x="328674" y="68419"/>
                  </a:lnTo>
                  <a:lnTo>
                    <a:pt x="308181" y="31035"/>
                  </a:lnTo>
                  <a:lnTo>
                    <a:pt x="278187" y="7915"/>
                  </a:lnTo>
                  <a:lnTo>
                    <a:pt x="240537" y="0"/>
                  </a:lnTo>
                  <a:close/>
                </a:path>
              </a:pathLst>
            </a:custGeom>
            <a:solidFill>
              <a:srgbClr val="455A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34430" y="966216"/>
              <a:ext cx="268605" cy="384175"/>
            </a:xfrm>
            <a:custGeom>
              <a:avLst/>
              <a:gdLst/>
              <a:ahLst/>
              <a:cxnLst/>
              <a:rect l="l" t="t" r="r" b="b"/>
              <a:pathLst>
                <a:path w="268604" h="384175">
                  <a:moveTo>
                    <a:pt x="206883" y="0"/>
                  </a:moveTo>
                  <a:lnTo>
                    <a:pt x="156975" y="13414"/>
                  </a:lnTo>
                  <a:lnTo>
                    <a:pt x="109221" y="48602"/>
                  </a:lnTo>
                  <a:lnTo>
                    <a:pt x="78101" y="82674"/>
                  </a:lnTo>
                  <a:lnTo>
                    <a:pt x="50933" y="122147"/>
                  </a:lnTo>
                  <a:lnTo>
                    <a:pt x="28628" y="165235"/>
                  </a:lnTo>
                  <a:lnTo>
                    <a:pt x="12097" y="210150"/>
                  </a:lnTo>
                  <a:lnTo>
                    <a:pt x="2250" y="255108"/>
                  </a:lnTo>
                  <a:lnTo>
                    <a:pt x="0" y="298323"/>
                  </a:lnTo>
                  <a:lnTo>
                    <a:pt x="2960" y="322701"/>
                  </a:lnTo>
                  <a:lnTo>
                    <a:pt x="12160" y="350948"/>
                  </a:lnTo>
                  <a:lnTo>
                    <a:pt x="30932" y="374314"/>
                  </a:lnTo>
                  <a:lnTo>
                    <a:pt x="62611" y="384048"/>
                  </a:lnTo>
                  <a:lnTo>
                    <a:pt x="65786" y="383921"/>
                  </a:lnTo>
                  <a:lnTo>
                    <a:pt x="111130" y="370133"/>
                  </a:lnTo>
                  <a:lnTo>
                    <a:pt x="158908" y="335090"/>
                  </a:lnTo>
                  <a:lnTo>
                    <a:pt x="190106" y="301062"/>
                  </a:lnTo>
                  <a:lnTo>
                    <a:pt x="217363" y="261555"/>
                  </a:lnTo>
                  <a:lnTo>
                    <a:pt x="239735" y="218387"/>
                  </a:lnTo>
                  <a:lnTo>
                    <a:pt x="256277" y="173376"/>
                  </a:lnTo>
                  <a:lnTo>
                    <a:pt x="266046" y="128337"/>
                  </a:lnTo>
                  <a:lnTo>
                    <a:pt x="268097" y="85089"/>
                  </a:lnTo>
                  <a:lnTo>
                    <a:pt x="265176" y="60918"/>
                  </a:lnTo>
                  <a:lnTo>
                    <a:pt x="256159" y="32877"/>
                  </a:lnTo>
                  <a:lnTo>
                    <a:pt x="237807" y="9669"/>
                  </a:lnTo>
                  <a:lnTo>
                    <a:pt x="206883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1552" y="1027176"/>
              <a:ext cx="89915" cy="2301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9555" y="1074420"/>
              <a:ext cx="3654331" cy="341222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68112" y="2151887"/>
              <a:ext cx="1934210" cy="1112520"/>
            </a:xfrm>
            <a:custGeom>
              <a:avLst/>
              <a:gdLst/>
              <a:ahLst/>
              <a:cxnLst/>
              <a:rect l="l" t="t" r="r" b="b"/>
              <a:pathLst>
                <a:path w="1934209" h="1112520">
                  <a:moveTo>
                    <a:pt x="1933956" y="358648"/>
                  </a:moveTo>
                  <a:lnTo>
                    <a:pt x="1310132" y="0"/>
                  </a:lnTo>
                  <a:lnTo>
                    <a:pt x="0" y="754507"/>
                  </a:lnTo>
                  <a:lnTo>
                    <a:pt x="624459" y="1112520"/>
                  </a:lnTo>
                  <a:lnTo>
                    <a:pt x="1933956" y="358648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963" y="1903476"/>
              <a:ext cx="2356104" cy="23408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0463" y="1202436"/>
              <a:ext cx="646176" cy="576072"/>
            </a:xfrm>
            <a:prstGeom prst="rect">
              <a:avLst/>
            </a:prstGeom>
          </p:spPr>
        </p:pic>
      </p:grp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29ED404-C87A-4B66-8D3B-3D0F8CDAB5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1"/>
    </mc:Choice>
    <mc:Fallback>
      <p:transition spd="slow" advTm="4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7797" y="528269"/>
            <a:ext cx="174561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AGENDA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2927" y="1335024"/>
            <a:ext cx="3179064" cy="27813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57905" y="1273810"/>
            <a:ext cx="2845435" cy="265303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4640" indent="-281940">
              <a:lnSpc>
                <a:spcPct val="100000"/>
              </a:lnSpc>
              <a:spcBef>
                <a:spcPts val="1180"/>
              </a:spcBef>
              <a:buFont typeface="Segoe UI Symbol"/>
              <a:buChar char="➢"/>
              <a:tabLst>
                <a:tab pos="294640" algn="l"/>
              </a:tabLst>
            </a:pPr>
            <a:r>
              <a:rPr sz="1800" dirty="0">
                <a:latin typeface="Arial MT"/>
                <a:cs typeface="Arial MT"/>
              </a:rPr>
              <a:t>OBJECTIVE</a:t>
            </a:r>
            <a:endParaRPr sz="1800">
              <a:latin typeface="Arial MT"/>
              <a:cs typeface="Arial MT"/>
            </a:endParaRPr>
          </a:p>
          <a:p>
            <a:pPr marL="294640" indent="-281940">
              <a:lnSpc>
                <a:spcPct val="100000"/>
              </a:lnSpc>
              <a:spcBef>
                <a:spcPts val="1080"/>
              </a:spcBef>
              <a:buFont typeface="Segoe UI Symbol"/>
              <a:buChar char="➢"/>
              <a:tabLst>
                <a:tab pos="294640" algn="l"/>
              </a:tabLst>
            </a:pPr>
            <a:r>
              <a:rPr sz="1800" spc="-5" dirty="0">
                <a:latin typeface="Arial MT"/>
                <a:cs typeface="Arial MT"/>
              </a:rPr>
              <a:t>BACKGROUND</a:t>
            </a:r>
            <a:endParaRPr sz="1800">
              <a:latin typeface="Arial MT"/>
              <a:cs typeface="Arial MT"/>
            </a:endParaRPr>
          </a:p>
          <a:p>
            <a:pPr marL="294640" indent="-281940">
              <a:lnSpc>
                <a:spcPct val="100000"/>
              </a:lnSpc>
              <a:spcBef>
                <a:spcPts val="1080"/>
              </a:spcBef>
              <a:buFont typeface="Segoe UI Symbol"/>
              <a:buChar char="➢"/>
              <a:tabLst>
                <a:tab pos="294640" algn="l"/>
              </a:tabLst>
            </a:pPr>
            <a:r>
              <a:rPr sz="1800" dirty="0">
                <a:latin typeface="Arial MT"/>
                <a:cs typeface="Arial MT"/>
              </a:rPr>
              <a:t>KEY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FINDINGS</a:t>
            </a:r>
            <a:endParaRPr sz="1800">
              <a:latin typeface="Arial MT"/>
              <a:cs typeface="Arial MT"/>
            </a:endParaRPr>
          </a:p>
          <a:p>
            <a:pPr marL="294640" indent="-281940">
              <a:lnSpc>
                <a:spcPct val="100000"/>
              </a:lnSpc>
              <a:spcBef>
                <a:spcPts val="1080"/>
              </a:spcBef>
              <a:buFont typeface="Segoe UI Symbol"/>
              <a:buChar char="➢"/>
              <a:tabLst>
                <a:tab pos="294640" algn="l"/>
              </a:tabLst>
            </a:pPr>
            <a:r>
              <a:rPr sz="1800" dirty="0">
                <a:latin typeface="Arial MT"/>
                <a:cs typeface="Arial MT"/>
              </a:rPr>
              <a:t>RECOMMENDATIONS</a:t>
            </a:r>
            <a:endParaRPr sz="1800">
              <a:latin typeface="Arial MT"/>
              <a:cs typeface="Arial MT"/>
            </a:endParaRPr>
          </a:p>
          <a:p>
            <a:pPr marL="294640" indent="-281940">
              <a:lnSpc>
                <a:spcPct val="100000"/>
              </a:lnSpc>
              <a:spcBef>
                <a:spcPts val="1080"/>
              </a:spcBef>
              <a:buFont typeface="Segoe UI Symbol"/>
              <a:buChar char="➢"/>
              <a:tabLst>
                <a:tab pos="294640" algn="l"/>
              </a:tabLst>
            </a:pPr>
            <a:r>
              <a:rPr sz="1800" spc="-5" dirty="0">
                <a:latin typeface="Arial MT"/>
                <a:cs typeface="Arial MT"/>
              </a:rPr>
              <a:t>APPENDIX</a:t>
            </a:r>
            <a:endParaRPr sz="1800">
              <a:latin typeface="Arial MT"/>
              <a:cs typeface="Arial MT"/>
            </a:endParaRPr>
          </a:p>
          <a:p>
            <a:pPr marL="1177925" lvl="1" indent="-252095">
              <a:lnSpc>
                <a:spcPct val="100000"/>
              </a:lnSpc>
              <a:spcBef>
                <a:spcPts val="600"/>
              </a:spcBef>
              <a:buAutoNum type="romanUcParenBoth"/>
              <a:tabLst>
                <a:tab pos="1178560" algn="l"/>
              </a:tabLst>
            </a:pPr>
            <a:r>
              <a:rPr sz="1600" spc="-5" dirty="0">
                <a:latin typeface="Arial MT"/>
                <a:cs typeface="Arial MT"/>
              </a:rPr>
              <a:t>DATA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SOURCE</a:t>
            </a:r>
            <a:endParaRPr sz="1600">
              <a:latin typeface="Arial MT"/>
              <a:cs typeface="Arial MT"/>
            </a:endParaRPr>
          </a:p>
          <a:p>
            <a:pPr marL="1234440" lvl="1" indent="-308610">
              <a:lnSpc>
                <a:spcPct val="100000"/>
              </a:lnSpc>
              <a:spcBef>
                <a:spcPts val="45"/>
              </a:spcBef>
              <a:buAutoNum type="romanUcParenBoth"/>
              <a:tabLst>
                <a:tab pos="1235075" algn="l"/>
              </a:tabLst>
            </a:pPr>
            <a:r>
              <a:rPr sz="1600" spc="-10" dirty="0">
                <a:latin typeface="Arial MT"/>
                <a:cs typeface="Arial MT"/>
              </a:rPr>
              <a:t>METHODOLOGY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8349" y="497535"/>
            <a:ext cx="22891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OBJECTIVE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10540" y="1245108"/>
            <a:ext cx="8130540" cy="3416935"/>
            <a:chOff x="510540" y="1245108"/>
            <a:chExt cx="8130540" cy="3416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28" y="1245108"/>
              <a:ext cx="8112252" cy="34168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40" y="2109216"/>
              <a:ext cx="8040624" cy="174802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2554" y="1283970"/>
              <a:ext cx="7984490" cy="3289300"/>
            </a:xfrm>
            <a:custGeom>
              <a:avLst/>
              <a:gdLst/>
              <a:ahLst/>
              <a:cxnLst/>
              <a:rect l="l" t="t" r="r" b="b"/>
              <a:pathLst>
                <a:path w="7984490" h="3289300">
                  <a:moveTo>
                    <a:pt x="7984235" y="0"/>
                  </a:moveTo>
                  <a:lnTo>
                    <a:pt x="0" y="0"/>
                  </a:lnTo>
                  <a:lnTo>
                    <a:pt x="0" y="3288791"/>
                  </a:lnTo>
                  <a:lnTo>
                    <a:pt x="7984235" y="3288791"/>
                  </a:lnTo>
                  <a:lnTo>
                    <a:pt x="7984235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2554" y="1283970"/>
              <a:ext cx="7984490" cy="3289300"/>
            </a:xfrm>
            <a:custGeom>
              <a:avLst/>
              <a:gdLst/>
              <a:ahLst/>
              <a:cxnLst/>
              <a:rect l="l" t="t" r="r" b="b"/>
              <a:pathLst>
                <a:path w="7984490" h="3289300">
                  <a:moveTo>
                    <a:pt x="0" y="3288791"/>
                  </a:moveTo>
                  <a:lnTo>
                    <a:pt x="7984235" y="3288791"/>
                  </a:lnTo>
                  <a:lnTo>
                    <a:pt x="7984235" y="0"/>
                  </a:lnTo>
                  <a:lnTo>
                    <a:pt x="0" y="0"/>
                  </a:lnTo>
                  <a:lnTo>
                    <a:pt x="0" y="3288791"/>
                  </a:lnTo>
                  <a:close/>
                </a:path>
              </a:pathLst>
            </a:custGeom>
            <a:ln w="25400">
              <a:solidFill>
                <a:srgbClr val="BB8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00836" y="2179700"/>
            <a:ext cx="76612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2542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offer</a:t>
            </a:r>
            <a:r>
              <a:rPr sz="16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sz="16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insights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mobile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phone</a:t>
            </a:r>
            <a:r>
              <a:rPr sz="16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industry,</a:t>
            </a:r>
            <a:r>
              <a:rPr sz="1600" spc="4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which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will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 help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them</a:t>
            </a:r>
            <a:r>
              <a:rPr sz="16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sz="16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develop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or 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launch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</a:t>
            </a:r>
            <a:r>
              <a:rPr sz="16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new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mobile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market</a:t>
            </a:r>
            <a:r>
              <a:rPr sz="1600" spc="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that</a:t>
            </a:r>
            <a:r>
              <a:rPr sz="16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will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 enable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them</a:t>
            </a:r>
            <a:r>
              <a:rPr sz="1600" spc="3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sz="16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design a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new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product</a:t>
            </a:r>
            <a:r>
              <a:rPr sz="1600" spc="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the </a:t>
            </a:r>
            <a:r>
              <a:rPr sz="1600" spc="-4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best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possible</a:t>
            </a:r>
            <a:r>
              <a:rPr sz="1600" spc="-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15" dirty="0">
                <a:solidFill>
                  <a:srgbClr val="0D0D0D"/>
                </a:solidFill>
                <a:latin typeface="Arial MT"/>
                <a:cs typeface="Arial MT"/>
              </a:rPr>
              <a:t>way.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Adding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product's</a:t>
            </a:r>
            <a:r>
              <a:rPr sz="16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value and</a:t>
            </a:r>
            <a:r>
              <a:rPr sz="16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close the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supply-demand</a:t>
            </a:r>
            <a:r>
              <a:rPr sz="1600" spc="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gap</a:t>
            </a:r>
            <a:r>
              <a:rPr sz="16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by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modifying</a:t>
            </a:r>
            <a:r>
              <a:rPr sz="16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sz="16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marketing </a:t>
            </a:r>
            <a:r>
              <a:rPr sz="1600" spc="-4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techniques.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6578" y="497535"/>
            <a:ext cx="29444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BACKGROUND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22731" y="1245108"/>
            <a:ext cx="8166100" cy="3416935"/>
            <a:chOff x="522731" y="1245108"/>
            <a:chExt cx="8166100" cy="3416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19" y="1245108"/>
              <a:ext cx="8136635" cy="34168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731" y="2474963"/>
              <a:ext cx="8165592" cy="10165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4745" y="1283970"/>
              <a:ext cx="8008620" cy="3289300"/>
            </a:xfrm>
            <a:custGeom>
              <a:avLst/>
              <a:gdLst/>
              <a:ahLst/>
              <a:cxnLst/>
              <a:rect l="l" t="t" r="r" b="b"/>
              <a:pathLst>
                <a:path w="8008620" h="3289300">
                  <a:moveTo>
                    <a:pt x="8008620" y="0"/>
                  </a:moveTo>
                  <a:lnTo>
                    <a:pt x="0" y="0"/>
                  </a:lnTo>
                  <a:lnTo>
                    <a:pt x="0" y="3288791"/>
                  </a:lnTo>
                  <a:lnTo>
                    <a:pt x="8008620" y="3288791"/>
                  </a:lnTo>
                  <a:lnTo>
                    <a:pt x="8008620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4745" y="1283970"/>
              <a:ext cx="8008620" cy="3289300"/>
            </a:xfrm>
            <a:custGeom>
              <a:avLst/>
              <a:gdLst/>
              <a:ahLst/>
              <a:cxnLst/>
              <a:rect l="l" t="t" r="r" b="b"/>
              <a:pathLst>
                <a:path w="8008620" h="3289300">
                  <a:moveTo>
                    <a:pt x="0" y="3288791"/>
                  </a:moveTo>
                  <a:lnTo>
                    <a:pt x="8008620" y="3288791"/>
                  </a:lnTo>
                  <a:lnTo>
                    <a:pt x="8008620" y="0"/>
                  </a:lnTo>
                  <a:lnTo>
                    <a:pt x="0" y="0"/>
                  </a:lnTo>
                  <a:lnTo>
                    <a:pt x="0" y="3288791"/>
                  </a:lnTo>
                  <a:close/>
                </a:path>
              </a:pathLst>
            </a:custGeom>
            <a:ln w="25400">
              <a:solidFill>
                <a:srgbClr val="BB8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12419" y="2545460"/>
            <a:ext cx="778319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Since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sz="16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company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only recently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joined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sz="16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mobile industry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three</a:t>
            </a:r>
            <a:r>
              <a:rPr sz="16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years</a:t>
            </a:r>
            <a:r>
              <a:rPr sz="1600" spc="3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ago,</a:t>
            </a:r>
            <a:r>
              <a:rPr sz="16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they</a:t>
            </a:r>
            <a:r>
              <a:rPr sz="16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are 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interested</a:t>
            </a:r>
            <a:r>
              <a:rPr sz="16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learning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more</a:t>
            </a:r>
            <a:r>
              <a:rPr sz="1600" spc="3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about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their</a:t>
            </a:r>
            <a:r>
              <a:rPr sz="16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rivals/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competitors</a:t>
            </a:r>
            <a:r>
              <a:rPr sz="16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as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well</a:t>
            </a:r>
            <a:r>
              <a:rPr sz="16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as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sz="16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preferences</a:t>
            </a:r>
            <a:r>
              <a:rPr sz="1600" spc="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of </a:t>
            </a:r>
            <a:r>
              <a:rPr sz="1600" spc="-4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their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users 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 order</a:t>
            </a:r>
            <a:r>
              <a:rPr sz="16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tailor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 their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plans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appropriately.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907280" cy="5143500"/>
            <a:chOff x="0" y="0"/>
            <a:chExt cx="4907280" cy="5143500"/>
          </a:xfrm>
        </p:grpSpPr>
        <p:sp>
          <p:nvSpPr>
            <p:cNvPr id="3" name="object 3"/>
            <p:cNvSpPr/>
            <p:nvPr/>
          </p:nvSpPr>
          <p:spPr>
            <a:xfrm>
              <a:off x="1886711" y="4154423"/>
              <a:ext cx="1727200" cy="989330"/>
            </a:xfrm>
            <a:custGeom>
              <a:avLst/>
              <a:gdLst/>
              <a:ahLst/>
              <a:cxnLst/>
              <a:rect l="l" t="t" r="r" b="b"/>
              <a:pathLst>
                <a:path w="1727200" h="989329">
                  <a:moveTo>
                    <a:pt x="0" y="0"/>
                  </a:moveTo>
                  <a:lnTo>
                    <a:pt x="0" y="989075"/>
                  </a:lnTo>
                  <a:lnTo>
                    <a:pt x="1726691" y="98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4907280" cy="5143500"/>
            </a:xfrm>
            <a:custGeom>
              <a:avLst/>
              <a:gdLst/>
              <a:ahLst/>
              <a:cxnLst/>
              <a:rect l="l" t="t" r="r" b="b"/>
              <a:pathLst>
                <a:path w="4907280" h="5143500">
                  <a:moveTo>
                    <a:pt x="4907279" y="0"/>
                  </a:moveTo>
                  <a:lnTo>
                    <a:pt x="0" y="0"/>
                  </a:lnTo>
                  <a:lnTo>
                    <a:pt x="0" y="5143498"/>
                  </a:lnTo>
                  <a:lnTo>
                    <a:pt x="1963435" y="5143497"/>
                  </a:lnTo>
                  <a:lnTo>
                    <a:pt x="4907279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2567" y="369265"/>
            <a:ext cx="50692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MOST</a:t>
            </a:r>
            <a:r>
              <a:rPr spc="-30" dirty="0"/>
              <a:t> </a:t>
            </a:r>
            <a:r>
              <a:rPr dirty="0"/>
              <a:t>POPULAR</a:t>
            </a:r>
            <a:r>
              <a:rPr spc="-15" dirty="0"/>
              <a:t> </a:t>
            </a:r>
            <a:r>
              <a:rPr dirty="0"/>
              <a:t>BRANDS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17347" y="967742"/>
            <a:ext cx="9019540" cy="4135120"/>
            <a:chOff x="117347" y="967742"/>
            <a:chExt cx="9019540" cy="41351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347" y="967742"/>
              <a:ext cx="5050536" cy="41346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19" y="993646"/>
              <a:ext cx="4948428" cy="40325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5692" y="1237488"/>
              <a:ext cx="3942588" cy="34168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7403" y="1507236"/>
              <a:ext cx="3998976" cy="292150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249417" y="1276350"/>
            <a:ext cx="3815079" cy="3289300"/>
          </a:xfrm>
          <a:prstGeom prst="rect">
            <a:avLst/>
          </a:prstGeom>
          <a:solidFill>
            <a:srgbClr val="FFC100"/>
          </a:solidFill>
          <a:ln w="25400">
            <a:solidFill>
              <a:srgbClr val="BB8D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90805" marR="856615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SzPct val="93750"/>
              <a:buChar char="•"/>
              <a:tabLst>
                <a:tab pos="162560" algn="l"/>
              </a:tabLst>
            </a:pP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The most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reviewed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brands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that </a:t>
            </a:r>
            <a:r>
              <a:rPr sz="1600" spc="-4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are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popular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among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users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are</a:t>
            </a:r>
            <a:endParaRPr sz="1600">
              <a:latin typeface="Arial MT"/>
              <a:cs typeface="Arial MT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Samsung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(38.89%),</a:t>
            </a:r>
            <a:r>
              <a:rPr sz="1600" spc="4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Motorola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(9.35%),</a:t>
            </a:r>
            <a:endParaRPr sz="1600">
              <a:latin typeface="Arial MT"/>
              <a:cs typeface="Arial MT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LG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(13.23%),</a:t>
            </a:r>
            <a:r>
              <a:rPr sz="16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Huawei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(7.39%),</a:t>
            </a:r>
            <a:r>
              <a:rPr sz="16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HTC</a:t>
            </a:r>
            <a:endParaRPr sz="1600">
              <a:latin typeface="Arial MT"/>
              <a:cs typeface="Arial MT"/>
            </a:endParaRPr>
          </a:p>
          <a:p>
            <a:pPr marL="90805">
              <a:lnSpc>
                <a:spcPct val="100000"/>
              </a:lnSpc>
            </a:pP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(4.09%),</a:t>
            </a:r>
            <a:r>
              <a:rPr sz="1600" spc="4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Blu</a:t>
            </a:r>
            <a:r>
              <a:rPr sz="1600" spc="-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(7.97%)</a:t>
            </a:r>
            <a:r>
              <a:rPr sz="1600" spc="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Apple (4.04%)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 MT"/>
              <a:cs typeface="Arial MT"/>
            </a:endParaRPr>
          </a:p>
          <a:p>
            <a:pPr marL="90805" marR="12192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SzPct val="93750"/>
              <a:buChar char="•"/>
              <a:tabLst>
                <a:tab pos="162560" algn="l"/>
              </a:tabLst>
            </a:pP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As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now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15" dirty="0">
                <a:solidFill>
                  <a:srgbClr val="0D0D0D"/>
                </a:solidFill>
                <a:latin typeface="Arial MT"/>
                <a:cs typeface="Arial MT"/>
              </a:rPr>
              <a:t>we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know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how the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market</a:t>
            </a:r>
            <a:r>
              <a:rPr sz="16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share </a:t>
            </a:r>
            <a:r>
              <a:rPr sz="1600" spc="-4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Gross</a:t>
            </a:r>
            <a:r>
              <a:rPr sz="1600" spc="5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by</a:t>
            </a:r>
            <a:r>
              <a:rPr sz="1600" spc="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these</a:t>
            </a:r>
            <a:r>
              <a:rPr sz="1600" spc="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competitors,</a:t>
            </a:r>
            <a:r>
              <a:rPr sz="1600" spc="5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so</a:t>
            </a:r>
            <a:r>
              <a:rPr sz="1600" spc="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let’s 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now focus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on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features</a:t>
            </a:r>
            <a:r>
              <a:rPr sz="1600" spc="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and services 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provided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by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these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brands.</a:t>
            </a:r>
            <a:endParaRPr sz="1600">
              <a:latin typeface="Arial MT"/>
              <a:cs typeface="Arial MT"/>
            </a:endParaRPr>
          </a:p>
          <a:p>
            <a:pPr marL="90805">
              <a:lnSpc>
                <a:spcPts val="1680"/>
              </a:lnSpc>
            </a:pPr>
            <a:r>
              <a:rPr sz="1400" dirty="0">
                <a:solidFill>
                  <a:srgbClr val="0D0D0D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907280" cy="5143500"/>
            <a:chOff x="0" y="0"/>
            <a:chExt cx="4907280" cy="5143500"/>
          </a:xfrm>
        </p:grpSpPr>
        <p:sp>
          <p:nvSpPr>
            <p:cNvPr id="3" name="object 3"/>
            <p:cNvSpPr/>
            <p:nvPr/>
          </p:nvSpPr>
          <p:spPr>
            <a:xfrm>
              <a:off x="1886711" y="4154423"/>
              <a:ext cx="1727200" cy="989330"/>
            </a:xfrm>
            <a:custGeom>
              <a:avLst/>
              <a:gdLst/>
              <a:ahLst/>
              <a:cxnLst/>
              <a:rect l="l" t="t" r="r" b="b"/>
              <a:pathLst>
                <a:path w="1727200" h="989329">
                  <a:moveTo>
                    <a:pt x="0" y="0"/>
                  </a:moveTo>
                  <a:lnTo>
                    <a:pt x="0" y="989075"/>
                  </a:lnTo>
                  <a:lnTo>
                    <a:pt x="1726691" y="98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4907280" cy="5143500"/>
            </a:xfrm>
            <a:custGeom>
              <a:avLst/>
              <a:gdLst/>
              <a:ahLst/>
              <a:cxnLst/>
              <a:rect l="l" t="t" r="r" b="b"/>
              <a:pathLst>
                <a:path w="4907280" h="5143500">
                  <a:moveTo>
                    <a:pt x="4907279" y="0"/>
                  </a:moveTo>
                  <a:lnTo>
                    <a:pt x="0" y="0"/>
                  </a:lnTo>
                  <a:lnTo>
                    <a:pt x="0" y="5143498"/>
                  </a:lnTo>
                  <a:lnTo>
                    <a:pt x="1963435" y="5143497"/>
                  </a:lnTo>
                  <a:lnTo>
                    <a:pt x="4907279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6250" y="369265"/>
            <a:ext cx="748093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TOP</a:t>
            </a:r>
            <a:r>
              <a:rPr spc="-25" dirty="0"/>
              <a:t> </a:t>
            </a:r>
            <a:r>
              <a:rPr dirty="0"/>
              <a:t>RATED</a:t>
            </a:r>
            <a:r>
              <a:rPr spc="-25" dirty="0"/>
              <a:t> </a:t>
            </a:r>
            <a:r>
              <a:rPr dirty="0"/>
              <a:t>BRANDS</a:t>
            </a:r>
            <a:r>
              <a:rPr spc="-20" dirty="0"/>
              <a:t> </a:t>
            </a:r>
            <a:r>
              <a:rPr dirty="0"/>
              <a:t>w.r.t</a:t>
            </a:r>
            <a:r>
              <a:rPr spc="-20" dirty="0"/>
              <a:t> </a:t>
            </a:r>
            <a:r>
              <a:rPr dirty="0"/>
              <a:t>CUSTOMER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100828" y="1254243"/>
            <a:ext cx="3952240" cy="3399154"/>
            <a:chOff x="5100828" y="1254243"/>
            <a:chExt cx="3952240" cy="3399154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6722" y="1254243"/>
              <a:ext cx="3925852" cy="33985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0828" y="2109216"/>
              <a:ext cx="3951731" cy="17480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211317" y="1283969"/>
            <a:ext cx="3816350" cy="3289300"/>
          </a:xfrm>
          <a:prstGeom prst="rect">
            <a:avLst/>
          </a:prstGeom>
          <a:solidFill>
            <a:srgbClr val="FFC100"/>
          </a:solidFill>
          <a:ln w="25400">
            <a:solidFill>
              <a:srgbClr val="BB8D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Times New Roman"/>
              <a:cs typeface="Times New Roman"/>
            </a:endParaRPr>
          </a:p>
          <a:p>
            <a:pPr marL="92075" marR="17081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By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looking</a:t>
            </a:r>
            <a:r>
              <a:rPr sz="1600" spc="-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at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customer's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ratings</a:t>
            </a:r>
            <a:r>
              <a:rPr sz="16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of 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various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brands,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15" dirty="0">
                <a:solidFill>
                  <a:srgbClr val="0D0D0D"/>
                </a:solidFill>
                <a:latin typeface="Arial MT"/>
                <a:cs typeface="Arial MT"/>
              </a:rPr>
              <a:t>we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can see that</a:t>
            </a:r>
            <a:r>
              <a:rPr sz="16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even 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though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Samsung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dominates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market </a:t>
            </a:r>
            <a:r>
              <a:rPr sz="1600" spc="-4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in terms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of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popularity,</a:t>
            </a:r>
            <a:r>
              <a:rPr sz="1600" spc="3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other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brands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like </a:t>
            </a:r>
            <a:r>
              <a:rPr sz="1600" spc="-4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LG,</a:t>
            </a:r>
            <a:r>
              <a:rPr sz="16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Apple,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Blackberry,</a:t>
            </a:r>
            <a:r>
              <a:rPr sz="16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HTC,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and 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Huawei are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favorably</a:t>
            </a:r>
            <a:r>
              <a:rPr sz="16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correlated.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7347" y="973836"/>
            <a:ext cx="4897120" cy="4128770"/>
            <a:chOff x="117347" y="973836"/>
            <a:chExt cx="4897120" cy="412877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47" y="973836"/>
              <a:ext cx="4896612" cy="41285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119" y="999742"/>
              <a:ext cx="4794504" cy="4026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907280" cy="5143500"/>
            <a:chOff x="0" y="0"/>
            <a:chExt cx="4907280" cy="5143500"/>
          </a:xfrm>
        </p:grpSpPr>
        <p:sp>
          <p:nvSpPr>
            <p:cNvPr id="3" name="object 3"/>
            <p:cNvSpPr/>
            <p:nvPr/>
          </p:nvSpPr>
          <p:spPr>
            <a:xfrm>
              <a:off x="1886711" y="4154423"/>
              <a:ext cx="1727200" cy="989330"/>
            </a:xfrm>
            <a:custGeom>
              <a:avLst/>
              <a:gdLst/>
              <a:ahLst/>
              <a:cxnLst/>
              <a:rect l="l" t="t" r="r" b="b"/>
              <a:pathLst>
                <a:path w="1727200" h="989329">
                  <a:moveTo>
                    <a:pt x="0" y="0"/>
                  </a:moveTo>
                  <a:lnTo>
                    <a:pt x="0" y="989075"/>
                  </a:lnTo>
                  <a:lnTo>
                    <a:pt x="1726691" y="98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4907280" cy="5143500"/>
            </a:xfrm>
            <a:custGeom>
              <a:avLst/>
              <a:gdLst/>
              <a:ahLst/>
              <a:cxnLst/>
              <a:rect l="l" t="t" r="r" b="b"/>
              <a:pathLst>
                <a:path w="4907280" h="5143500">
                  <a:moveTo>
                    <a:pt x="4907279" y="0"/>
                  </a:moveTo>
                  <a:lnTo>
                    <a:pt x="0" y="0"/>
                  </a:lnTo>
                  <a:lnTo>
                    <a:pt x="0" y="5143498"/>
                  </a:lnTo>
                  <a:lnTo>
                    <a:pt x="1963435" y="5143497"/>
                  </a:lnTo>
                  <a:lnTo>
                    <a:pt x="4907279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6250" y="369265"/>
            <a:ext cx="61283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BRAND-WISE</a:t>
            </a:r>
            <a:r>
              <a:rPr spc="-40" dirty="0"/>
              <a:t> </a:t>
            </a:r>
            <a:r>
              <a:rPr dirty="0"/>
              <a:t>PRICE</a:t>
            </a:r>
            <a:r>
              <a:rPr spc="-20" dirty="0"/>
              <a:t> </a:t>
            </a:r>
            <a:r>
              <a:rPr dirty="0"/>
              <a:t>VARIANTS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0" y="2063495"/>
            <a:ext cx="3632200" cy="1762125"/>
            <a:chOff x="0" y="2063495"/>
            <a:chExt cx="3632200" cy="17621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" y="2063495"/>
              <a:ext cx="3622548" cy="17617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21991"/>
              <a:ext cx="3457955" cy="150418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2870" y="2102357"/>
            <a:ext cx="3495040" cy="1633855"/>
          </a:xfrm>
          <a:prstGeom prst="rect">
            <a:avLst/>
          </a:prstGeom>
          <a:solidFill>
            <a:srgbClr val="FFC100"/>
          </a:solidFill>
          <a:ln w="25400">
            <a:solidFill>
              <a:srgbClr val="BB8D00"/>
            </a:solidFill>
          </a:ln>
        </p:spPr>
        <p:txBody>
          <a:bodyPr vert="horz" wrap="square" lIns="0" tIns="201930" rIns="0" bIns="0" rtlCol="0">
            <a:spAutoFit/>
          </a:bodyPr>
          <a:lstStyle/>
          <a:p>
            <a:pPr marL="89535" marR="562610">
              <a:lnSpc>
                <a:spcPct val="100000"/>
              </a:lnSpc>
              <a:spcBef>
                <a:spcPts val="1590"/>
              </a:spcBef>
              <a:buClr>
                <a:srgbClr val="000000"/>
              </a:buClr>
              <a:buSzPct val="93750"/>
              <a:buChar char="•"/>
              <a:tabLst>
                <a:tab pos="161925" algn="l"/>
              </a:tabLst>
            </a:pP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The customer's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preferred</a:t>
            </a:r>
            <a:r>
              <a:rPr sz="1600" spc="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price </a:t>
            </a:r>
            <a:r>
              <a:rPr sz="1600" spc="-4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range is</a:t>
            </a:r>
            <a:r>
              <a:rPr sz="1600" spc="-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between</a:t>
            </a:r>
            <a:r>
              <a:rPr sz="16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$80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$150.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650">
              <a:latin typeface="Arial MT"/>
              <a:cs typeface="Arial MT"/>
            </a:endParaRPr>
          </a:p>
          <a:p>
            <a:pPr marL="89535" marR="334645">
              <a:lnSpc>
                <a:spcPct val="100000"/>
              </a:lnSpc>
              <a:buClr>
                <a:srgbClr val="000000"/>
              </a:buClr>
              <a:buSzPct val="93750"/>
              <a:buChar char="•"/>
              <a:tabLst>
                <a:tab pos="161925" algn="l"/>
              </a:tabLst>
            </a:pP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This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should</a:t>
            </a:r>
            <a:r>
              <a:rPr sz="1600" spc="-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be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price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segment </a:t>
            </a:r>
            <a:r>
              <a:rPr sz="1600" spc="-4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that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15" dirty="0">
                <a:solidFill>
                  <a:srgbClr val="0D0D0D"/>
                </a:solidFill>
                <a:latin typeface="Arial MT"/>
                <a:cs typeface="Arial MT"/>
              </a:rPr>
              <a:t>we</a:t>
            </a:r>
            <a:r>
              <a:rPr sz="16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should</a:t>
            </a:r>
            <a:r>
              <a:rPr sz="1600" spc="-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be targeting.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67684" y="1107947"/>
            <a:ext cx="5576570" cy="3511550"/>
            <a:chOff x="3567684" y="1107947"/>
            <a:chExt cx="5576570" cy="351155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7684" y="1107947"/>
              <a:ext cx="5576316" cy="35112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8456" y="1133855"/>
              <a:ext cx="5495544" cy="34091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907280" cy="5143500"/>
            <a:chOff x="0" y="0"/>
            <a:chExt cx="4907280" cy="5143500"/>
          </a:xfrm>
        </p:grpSpPr>
        <p:sp>
          <p:nvSpPr>
            <p:cNvPr id="3" name="object 3"/>
            <p:cNvSpPr/>
            <p:nvPr/>
          </p:nvSpPr>
          <p:spPr>
            <a:xfrm>
              <a:off x="1886711" y="4154423"/>
              <a:ext cx="1727200" cy="989330"/>
            </a:xfrm>
            <a:custGeom>
              <a:avLst/>
              <a:gdLst/>
              <a:ahLst/>
              <a:cxnLst/>
              <a:rect l="l" t="t" r="r" b="b"/>
              <a:pathLst>
                <a:path w="1727200" h="989329">
                  <a:moveTo>
                    <a:pt x="0" y="0"/>
                  </a:moveTo>
                  <a:lnTo>
                    <a:pt x="0" y="989075"/>
                  </a:lnTo>
                  <a:lnTo>
                    <a:pt x="1726691" y="98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4907280" cy="5143500"/>
            </a:xfrm>
            <a:custGeom>
              <a:avLst/>
              <a:gdLst/>
              <a:ahLst/>
              <a:cxnLst/>
              <a:rect l="l" t="t" r="r" b="b"/>
              <a:pathLst>
                <a:path w="4907280" h="5143500">
                  <a:moveTo>
                    <a:pt x="4907279" y="0"/>
                  </a:moveTo>
                  <a:lnTo>
                    <a:pt x="0" y="0"/>
                  </a:lnTo>
                  <a:lnTo>
                    <a:pt x="0" y="5143498"/>
                  </a:lnTo>
                  <a:lnTo>
                    <a:pt x="1963435" y="5143497"/>
                  </a:lnTo>
                  <a:lnTo>
                    <a:pt x="4907279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4752" y="321055"/>
            <a:ext cx="8667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MOST</a:t>
            </a:r>
            <a:r>
              <a:rPr sz="2800" spc="20" dirty="0"/>
              <a:t> </a:t>
            </a:r>
            <a:r>
              <a:rPr sz="2800" spc="-10" dirty="0"/>
              <a:t>FAVOURABLE</a:t>
            </a:r>
            <a:r>
              <a:rPr sz="2800" spc="45" dirty="0"/>
              <a:t> </a:t>
            </a:r>
            <a:r>
              <a:rPr sz="2800" spc="-10" dirty="0"/>
              <a:t>FEATURES</a:t>
            </a:r>
            <a:r>
              <a:rPr sz="2800" spc="40" dirty="0"/>
              <a:t> </a:t>
            </a:r>
            <a:r>
              <a:rPr sz="2800" spc="-5" dirty="0"/>
              <a:t>w.r.t</a:t>
            </a:r>
            <a:r>
              <a:rPr sz="2800" dirty="0"/>
              <a:t> </a:t>
            </a:r>
            <a:r>
              <a:rPr sz="2800" spc="-10" dirty="0"/>
              <a:t>CUSTOMERS</a:t>
            </a:r>
            <a:endParaRPr sz="2800"/>
          </a:p>
        </p:txBody>
      </p:sp>
      <p:grpSp>
        <p:nvGrpSpPr>
          <p:cNvPr id="6" name="object 6"/>
          <p:cNvGrpSpPr/>
          <p:nvPr/>
        </p:nvGrpSpPr>
        <p:grpSpPr>
          <a:xfrm>
            <a:off x="0" y="839736"/>
            <a:ext cx="9138285" cy="826135"/>
            <a:chOff x="0" y="839736"/>
            <a:chExt cx="9138285" cy="8261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9736"/>
              <a:ext cx="9137903" cy="8214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93064"/>
              <a:ext cx="8572499" cy="77266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1909" y="878586"/>
            <a:ext cx="9062085" cy="693420"/>
          </a:xfrm>
          <a:prstGeom prst="rect">
            <a:avLst/>
          </a:prstGeom>
          <a:solidFill>
            <a:srgbClr val="FFC100"/>
          </a:solidFill>
          <a:ln w="25400">
            <a:solidFill>
              <a:srgbClr val="BB8D00"/>
            </a:solidFill>
          </a:ln>
        </p:spPr>
        <p:txBody>
          <a:bodyPr vert="horz" wrap="square" lIns="0" tIns="97155" rIns="0" bIns="0" rtlCol="0">
            <a:spAutoFit/>
          </a:bodyPr>
          <a:lstStyle/>
          <a:p>
            <a:pPr marL="89535" marR="724535">
              <a:lnSpc>
                <a:spcPct val="100000"/>
              </a:lnSpc>
              <a:spcBef>
                <a:spcPts val="765"/>
              </a:spcBef>
            </a:pP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One</a:t>
            </a:r>
            <a:r>
              <a:rPr sz="1600" spc="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of</a:t>
            </a:r>
            <a:r>
              <a:rPr sz="16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most</a:t>
            </a:r>
            <a:r>
              <a:rPr sz="1600" spc="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demanding feature</a:t>
            </a:r>
            <a:r>
              <a:rPr sz="1600" spc="3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is, the</a:t>
            </a:r>
            <a:r>
              <a:rPr sz="16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mobile must</a:t>
            </a:r>
            <a:r>
              <a:rPr sz="1600" spc="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have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</a:t>
            </a:r>
            <a:r>
              <a:rPr sz="1600" spc="4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u="heavy" spc="-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Display</a:t>
            </a:r>
            <a:r>
              <a:rPr sz="1600" u="heavy" spc="-1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 </a:t>
            </a:r>
            <a:r>
              <a:rPr sz="1600" u="heavy" spc="-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of</a:t>
            </a:r>
            <a:r>
              <a:rPr sz="1600" u="heavy" spc="20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 </a:t>
            </a:r>
            <a:r>
              <a:rPr sz="1600" u="heavy" spc="-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5.1</a:t>
            </a:r>
            <a:r>
              <a:rPr sz="1600" u="heavy" spc="20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 </a:t>
            </a:r>
            <a:r>
              <a:rPr sz="1600" u="heavy" spc="-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inches in size, </a:t>
            </a:r>
            <a:r>
              <a:rPr sz="1600" spc="-4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u="heavy" spc="-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Camera</a:t>
            </a:r>
            <a:r>
              <a:rPr sz="1600" u="heavy" spc="10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 </a:t>
            </a:r>
            <a:r>
              <a:rPr sz="1600" u="heavy" spc="-10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with</a:t>
            </a:r>
            <a:r>
              <a:rPr sz="1600" u="heavy" spc="10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 </a:t>
            </a:r>
            <a:r>
              <a:rPr sz="1600" u="heavy" spc="-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a</a:t>
            </a:r>
            <a:r>
              <a:rPr sz="1600" u="heavy" spc="10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 </a:t>
            </a:r>
            <a:r>
              <a:rPr sz="1600" u="heavy" spc="-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16MP</a:t>
            </a:r>
            <a:r>
              <a:rPr sz="1600" u="heavy" spc="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 </a:t>
            </a:r>
            <a:r>
              <a:rPr sz="1600" u="heavy" spc="-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rear</a:t>
            </a:r>
            <a:r>
              <a:rPr sz="1600" u="heavy" spc="1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 </a:t>
            </a:r>
            <a:r>
              <a:rPr sz="1600" u="heavy" spc="-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lens</a:t>
            </a:r>
            <a:r>
              <a:rPr sz="1600" u="heavy" spc="10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 </a:t>
            </a:r>
            <a:r>
              <a:rPr sz="1600" u="heavy" spc="-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and a processor</a:t>
            </a:r>
            <a:r>
              <a:rPr sz="1600" u="heavy" spc="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 </a:t>
            </a:r>
            <a:r>
              <a:rPr sz="1600" u="heavy" spc="-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having</a:t>
            </a:r>
            <a:r>
              <a:rPr sz="1600" u="heavy" spc="-1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 </a:t>
            </a:r>
            <a:r>
              <a:rPr sz="1600" u="heavy" spc="-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2.5GHz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3275" y="1545338"/>
            <a:ext cx="7990840" cy="3598545"/>
            <a:chOff x="303275" y="1545338"/>
            <a:chExt cx="7990840" cy="359854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275" y="1545338"/>
              <a:ext cx="7990332" cy="3598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047" y="1571242"/>
              <a:ext cx="7888224" cy="3520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907280" cy="5143500"/>
            <a:chOff x="0" y="0"/>
            <a:chExt cx="4907280" cy="5143500"/>
          </a:xfrm>
        </p:grpSpPr>
        <p:sp>
          <p:nvSpPr>
            <p:cNvPr id="3" name="object 3"/>
            <p:cNvSpPr/>
            <p:nvPr/>
          </p:nvSpPr>
          <p:spPr>
            <a:xfrm>
              <a:off x="1886711" y="4154423"/>
              <a:ext cx="1727200" cy="989330"/>
            </a:xfrm>
            <a:custGeom>
              <a:avLst/>
              <a:gdLst/>
              <a:ahLst/>
              <a:cxnLst/>
              <a:rect l="l" t="t" r="r" b="b"/>
              <a:pathLst>
                <a:path w="1727200" h="989329">
                  <a:moveTo>
                    <a:pt x="0" y="0"/>
                  </a:moveTo>
                  <a:lnTo>
                    <a:pt x="0" y="989075"/>
                  </a:lnTo>
                  <a:lnTo>
                    <a:pt x="1726691" y="98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4907280" cy="5143500"/>
            </a:xfrm>
            <a:custGeom>
              <a:avLst/>
              <a:gdLst/>
              <a:ahLst/>
              <a:cxnLst/>
              <a:rect l="l" t="t" r="r" b="b"/>
              <a:pathLst>
                <a:path w="4907280" h="5143500">
                  <a:moveTo>
                    <a:pt x="4907279" y="0"/>
                  </a:moveTo>
                  <a:lnTo>
                    <a:pt x="0" y="0"/>
                  </a:lnTo>
                  <a:lnTo>
                    <a:pt x="0" y="5143498"/>
                  </a:lnTo>
                  <a:lnTo>
                    <a:pt x="1963435" y="5143497"/>
                  </a:lnTo>
                  <a:lnTo>
                    <a:pt x="4907279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6250" y="321055"/>
            <a:ext cx="7367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MOST</a:t>
            </a:r>
            <a:r>
              <a:rPr sz="2800" spc="10" dirty="0"/>
              <a:t> </a:t>
            </a:r>
            <a:r>
              <a:rPr sz="2800" spc="-5" dirty="0"/>
              <a:t>LIKED </a:t>
            </a:r>
            <a:r>
              <a:rPr sz="2800" spc="-10" dirty="0"/>
              <a:t>FEATURE</a:t>
            </a:r>
            <a:r>
              <a:rPr sz="2800" spc="20" dirty="0"/>
              <a:t> </a:t>
            </a:r>
            <a:r>
              <a:rPr sz="2800" spc="-5" dirty="0"/>
              <a:t>WITH</a:t>
            </a:r>
            <a:r>
              <a:rPr sz="2800" spc="5" dirty="0"/>
              <a:t> </a:t>
            </a:r>
            <a:r>
              <a:rPr sz="2800" spc="-10" dirty="0"/>
              <a:t>AVG </a:t>
            </a:r>
            <a:r>
              <a:rPr sz="2800" spc="-5" dirty="0"/>
              <a:t>PRICING</a:t>
            </a:r>
            <a:endParaRPr sz="2800"/>
          </a:p>
        </p:txBody>
      </p:sp>
      <p:grpSp>
        <p:nvGrpSpPr>
          <p:cNvPr id="6" name="object 6"/>
          <p:cNvGrpSpPr/>
          <p:nvPr/>
        </p:nvGrpSpPr>
        <p:grpSpPr>
          <a:xfrm>
            <a:off x="3948684" y="3793237"/>
            <a:ext cx="5024755" cy="1260475"/>
            <a:chOff x="3948684" y="3793237"/>
            <a:chExt cx="5024755" cy="12604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6972" y="3806952"/>
              <a:ext cx="5006339" cy="11750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8684" y="3793237"/>
              <a:ext cx="4943856" cy="126033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060697" y="3845814"/>
            <a:ext cx="4878705" cy="1047115"/>
          </a:xfrm>
          <a:prstGeom prst="rect">
            <a:avLst/>
          </a:prstGeom>
          <a:solidFill>
            <a:srgbClr val="FFC100"/>
          </a:solidFill>
          <a:ln w="25400">
            <a:solidFill>
              <a:srgbClr val="BB8D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5"/>
              </a:spcBef>
            </a:pP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Features,</a:t>
            </a:r>
            <a:r>
              <a:rPr sz="1600" spc="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which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is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preferred</a:t>
            </a:r>
            <a:r>
              <a:rPr sz="1600" spc="5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as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well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 as</a:t>
            </a:r>
            <a:r>
              <a:rPr sz="16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inexpensive</a:t>
            </a:r>
            <a:endParaRPr sz="1600">
              <a:latin typeface="Arial MT"/>
              <a:cs typeface="Arial MT"/>
            </a:endParaRPr>
          </a:p>
          <a:p>
            <a:pPr marL="218440" indent="-128270">
              <a:lnSpc>
                <a:spcPct val="100000"/>
              </a:lnSpc>
              <a:buClr>
                <a:srgbClr val="000000"/>
              </a:buClr>
              <a:buChar char="•"/>
              <a:tabLst>
                <a:tab pos="219075" algn="l"/>
              </a:tabLst>
            </a:pP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Includes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 display</a:t>
            </a:r>
            <a:r>
              <a:rPr sz="1600" spc="-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of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5.7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inches,</a:t>
            </a:r>
            <a:endParaRPr sz="1600">
              <a:latin typeface="Arial MT"/>
              <a:cs typeface="Arial MT"/>
            </a:endParaRPr>
          </a:p>
          <a:p>
            <a:pPr marL="218440" indent="-128270">
              <a:lnSpc>
                <a:spcPct val="100000"/>
              </a:lnSpc>
              <a:buClr>
                <a:srgbClr val="000000"/>
              </a:buClr>
              <a:buChar char="•"/>
              <a:tabLst>
                <a:tab pos="219075" algn="l"/>
              </a:tabLst>
            </a:pP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16 MP camera</a:t>
            </a:r>
            <a:r>
              <a:rPr sz="16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and a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2.7</a:t>
            </a:r>
            <a:r>
              <a:rPr sz="16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GHz</a:t>
            </a:r>
            <a:r>
              <a:rPr sz="1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processor</a:t>
            </a:r>
            <a:endParaRPr sz="1600">
              <a:latin typeface="Arial MT"/>
              <a:cs typeface="Arial MT"/>
            </a:endParaRPr>
          </a:p>
          <a:p>
            <a:pPr marL="218440" indent="-12827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Char char="•"/>
              <a:tabLst>
                <a:tab pos="219075" algn="l"/>
              </a:tabLst>
            </a:pP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Processor</a:t>
            </a:r>
            <a:r>
              <a:rPr sz="16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along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with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Android</a:t>
            </a:r>
            <a:r>
              <a:rPr sz="16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D0D0D"/>
                </a:solidFill>
                <a:latin typeface="Arial MT"/>
                <a:cs typeface="Arial MT"/>
              </a:rPr>
              <a:t>OS.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890016"/>
            <a:ext cx="9043670" cy="2656840"/>
            <a:chOff x="0" y="890016"/>
            <a:chExt cx="9043670" cy="265684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90016"/>
              <a:ext cx="9043416" cy="26563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15924"/>
              <a:ext cx="9022079" cy="2554224"/>
            </a:xfrm>
            <a:prstGeom prst="rect">
              <a:avLst/>
            </a:prstGeom>
          </p:spPr>
        </p:pic>
      </p:grp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B029CC4-15C2-4FB3-8A93-13C01A7127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06"/>
    </mc:Choice>
    <mc:Fallback>
      <p:transition spd="slow" advTm="46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511</Words>
  <Application>Microsoft Office PowerPoint</Application>
  <PresentationFormat>On-screen Show (16:9)</PresentationFormat>
  <Paragraphs>65</Paragraphs>
  <Slides>13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MT</vt:lpstr>
      <vt:lpstr>Calibri</vt:lpstr>
      <vt:lpstr>Cambria</vt:lpstr>
      <vt:lpstr>Segoe UI Symbol</vt:lpstr>
      <vt:lpstr>Tahoma</vt:lpstr>
      <vt:lpstr>Times New Roman</vt:lpstr>
      <vt:lpstr>Office Theme</vt:lpstr>
      <vt:lpstr>Capstone Project</vt:lpstr>
      <vt:lpstr>AGENDA</vt:lpstr>
      <vt:lpstr>OBJECTIVE</vt:lpstr>
      <vt:lpstr>BACKGROUND</vt:lpstr>
      <vt:lpstr>MOST POPULAR BRANDS</vt:lpstr>
      <vt:lpstr>TOP RATED BRANDS w.r.t CUSTOMER</vt:lpstr>
      <vt:lpstr>BRAND-WISE PRICE VARIANTS</vt:lpstr>
      <vt:lpstr>MOST FAVOURABLE FEATURES w.r.t CUSTOMERS</vt:lpstr>
      <vt:lpstr>MOST LIKED FEATURE WITH AVG PRICING</vt:lpstr>
      <vt:lpstr>PowerPoint Presentation</vt:lpstr>
      <vt:lpstr>RECOMMENDATION</vt:lpstr>
      <vt:lpstr>APPENDIX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</dc:title>
  <dc:creator>Joel</dc:creator>
  <cp:lastModifiedBy>Khatri, Aishwarya</cp:lastModifiedBy>
  <cp:revision>2</cp:revision>
  <dcterms:created xsi:type="dcterms:W3CDTF">2023-06-05T13:53:16Z</dcterms:created>
  <dcterms:modified xsi:type="dcterms:W3CDTF">2023-06-06T11:28:27Z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2023-01-10T00:00:00Z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2023-06-05T00:00:00Z</vt:filetime>
  </property>
</Properties>
</file>